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92" r:id="rId5"/>
    <p:sldId id="311" r:id="rId6"/>
    <p:sldId id="271" r:id="rId7"/>
    <p:sldId id="281" r:id="rId8"/>
    <p:sldId id="325" r:id="rId9"/>
    <p:sldId id="331" r:id="rId10"/>
    <p:sldId id="326" r:id="rId11"/>
    <p:sldId id="332" r:id="rId12"/>
    <p:sldId id="310" r:id="rId13"/>
    <p:sldId id="312" r:id="rId14"/>
    <p:sldId id="313" r:id="rId15"/>
    <p:sldId id="314" r:id="rId16"/>
    <p:sldId id="335" r:id="rId17"/>
    <p:sldId id="316" r:id="rId18"/>
    <p:sldId id="318" r:id="rId19"/>
    <p:sldId id="336" r:id="rId20"/>
    <p:sldId id="321" r:id="rId21"/>
    <p:sldId id="337" r:id="rId22"/>
    <p:sldId id="278" r:id="rId23"/>
    <p:sldId id="324" r:id="rId24"/>
    <p:sldId id="279" r:id="rId25"/>
    <p:sldId id="280" r:id="rId26"/>
    <p:sldId id="328" r:id="rId27"/>
    <p:sldId id="333" r:id="rId28"/>
    <p:sldId id="329" r:id="rId29"/>
    <p:sldId id="327" r:id="rId30"/>
    <p:sldId id="330" r:id="rId31"/>
  </p:sldIdLst>
  <p:sldSz cx="12192000" cy="6858000"/>
  <p:notesSz cx="6797675" cy="9926638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F18B0C9-52D8-4F75-B31D-AC2701C43AB7}">
          <p14:sldIdLst>
            <p14:sldId id="292"/>
            <p14:sldId id="311"/>
            <p14:sldId id="271"/>
            <p14:sldId id="281"/>
            <p14:sldId id="325"/>
            <p14:sldId id="331"/>
            <p14:sldId id="326"/>
            <p14:sldId id="332"/>
            <p14:sldId id="310"/>
            <p14:sldId id="312"/>
            <p14:sldId id="313"/>
            <p14:sldId id="314"/>
            <p14:sldId id="335"/>
            <p14:sldId id="316"/>
            <p14:sldId id="318"/>
            <p14:sldId id="336"/>
            <p14:sldId id="321"/>
            <p14:sldId id="337"/>
            <p14:sldId id="278"/>
            <p14:sldId id="324"/>
            <p14:sldId id="279"/>
            <p14:sldId id="280"/>
            <p14:sldId id="328"/>
            <p14:sldId id="333"/>
            <p14:sldId id="329"/>
            <p14:sldId id="327"/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4995" autoAdjust="0"/>
    <p:restoredTop sz="94619" autoAdjust="0"/>
  </p:normalViewPr>
  <p:slideViewPr>
    <p:cSldViewPr snapToGrid="0">
      <p:cViewPr varScale="1">
        <p:scale>
          <a:sx n="113" d="100"/>
          <a:sy n="113" d="100"/>
        </p:scale>
        <p:origin x="-12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BE2009-35A3-40CD-A44E-6F7303E00A2C}" type="doc">
      <dgm:prSet loTypeId="urn:microsoft.com/office/officeart/2005/8/layout/arrow5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F1E7308-000C-4661-A7CB-D5B6F1C86CBD}">
      <dgm:prSet phldrT="[Testo]"/>
      <dgm:spPr/>
      <dgm:t>
        <a:bodyPr/>
        <a:lstStyle/>
        <a:p>
          <a:r>
            <a:rPr lang="it-IT" dirty="0"/>
            <a:t>Valutazione</a:t>
          </a:r>
        </a:p>
      </dgm:t>
    </dgm:pt>
    <dgm:pt modelId="{1D0B1975-59C4-46AF-896C-EF52A84C9A3F}" type="parTrans" cxnId="{86850144-AD7E-4118-AA8C-A2BE69844E55}">
      <dgm:prSet/>
      <dgm:spPr/>
      <dgm:t>
        <a:bodyPr/>
        <a:lstStyle/>
        <a:p>
          <a:endParaRPr lang="it-IT"/>
        </a:p>
      </dgm:t>
    </dgm:pt>
    <dgm:pt modelId="{2C6196D5-7A9F-455E-8883-F7EEAA014578}" type="sibTrans" cxnId="{86850144-AD7E-4118-AA8C-A2BE69844E55}">
      <dgm:prSet/>
      <dgm:spPr/>
      <dgm:t>
        <a:bodyPr/>
        <a:lstStyle/>
        <a:p>
          <a:endParaRPr lang="it-IT"/>
        </a:p>
      </dgm:t>
    </dgm:pt>
    <dgm:pt modelId="{E7DE32BF-CAA9-4C30-8F5D-D3F57D945C39}">
      <dgm:prSet phldrT="[Testo]"/>
      <dgm:spPr/>
      <dgm:t>
        <a:bodyPr/>
        <a:lstStyle/>
        <a:p>
          <a:r>
            <a:rPr lang="it-IT" dirty="0"/>
            <a:t>Certificazione</a:t>
          </a:r>
        </a:p>
      </dgm:t>
    </dgm:pt>
    <dgm:pt modelId="{5DFB0EB8-475D-458F-8C3E-2BA29347F317}" type="parTrans" cxnId="{B4A62DCA-7ED7-47CA-8F23-A8782CC216FF}">
      <dgm:prSet/>
      <dgm:spPr/>
      <dgm:t>
        <a:bodyPr/>
        <a:lstStyle/>
        <a:p>
          <a:endParaRPr lang="it-IT"/>
        </a:p>
      </dgm:t>
    </dgm:pt>
    <dgm:pt modelId="{6FBCC3A2-BFFE-4681-819F-9F070234F573}" type="sibTrans" cxnId="{B4A62DCA-7ED7-47CA-8F23-A8782CC216FF}">
      <dgm:prSet/>
      <dgm:spPr/>
      <dgm:t>
        <a:bodyPr/>
        <a:lstStyle/>
        <a:p>
          <a:endParaRPr lang="it-IT"/>
        </a:p>
      </dgm:t>
    </dgm:pt>
    <dgm:pt modelId="{CEB9136D-4824-40A6-899B-239612E3E751}" type="pres">
      <dgm:prSet presAssocID="{78BE2009-35A3-40CD-A44E-6F7303E00A2C}" presName="diagram" presStyleCnt="0">
        <dgm:presLayoutVars>
          <dgm:dir/>
          <dgm:resizeHandles val="exact"/>
        </dgm:presLayoutVars>
      </dgm:prSet>
      <dgm:spPr/>
    </dgm:pt>
    <dgm:pt modelId="{4E490AC2-EBEF-44EE-B7EB-C390620B0679}" type="pres">
      <dgm:prSet presAssocID="{3F1E7308-000C-4661-A7CB-D5B6F1C86CBD}" presName="arrow" presStyleLbl="node1" presStyleIdx="0" presStyleCnt="2">
        <dgm:presLayoutVars>
          <dgm:bulletEnabled val="1"/>
        </dgm:presLayoutVars>
      </dgm:prSet>
      <dgm:spPr/>
    </dgm:pt>
    <dgm:pt modelId="{B5359789-5C5A-4742-B39C-E3847BA25949}" type="pres">
      <dgm:prSet presAssocID="{E7DE32BF-CAA9-4C30-8F5D-D3F57D945C39}" presName="arrow" presStyleLbl="node1" presStyleIdx="1" presStyleCnt="2">
        <dgm:presLayoutVars>
          <dgm:bulletEnabled val="1"/>
        </dgm:presLayoutVars>
      </dgm:prSet>
      <dgm:spPr/>
    </dgm:pt>
  </dgm:ptLst>
  <dgm:cxnLst>
    <dgm:cxn modelId="{86850144-AD7E-4118-AA8C-A2BE69844E55}" srcId="{78BE2009-35A3-40CD-A44E-6F7303E00A2C}" destId="{3F1E7308-000C-4661-A7CB-D5B6F1C86CBD}" srcOrd="0" destOrd="0" parTransId="{1D0B1975-59C4-46AF-896C-EF52A84C9A3F}" sibTransId="{2C6196D5-7A9F-455E-8883-F7EEAA014578}"/>
    <dgm:cxn modelId="{6385AAA6-6475-4FE3-8EBD-15B748D3099E}" type="presOf" srcId="{E7DE32BF-CAA9-4C30-8F5D-D3F57D945C39}" destId="{B5359789-5C5A-4742-B39C-E3847BA25949}" srcOrd="0" destOrd="0" presId="urn:microsoft.com/office/officeart/2005/8/layout/arrow5"/>
    <dgm:cxn modelId="{35EE22AA-5C24-4263-9DB3-959C24B6D231}" type="presOf" srcId="{78BE2009-35A3-40CD-A44E-6F7303E00A2C}" destId="{CEB9136D-4824-40A6-899B-239612E3E751}" srcOrd="0" destOrd="0" presId="urn:microsoft.com/office/officeart/2005/8/layout/arrow5"/>
    <dgm:cxn modelId="{B4A62DCA-7ED7-47CA-8F23-A8782CC216FF}" srcId="{78BE2009-35A3-40CD-A44E-6F7303E00A2C}" destId="{E7DE32BF-CAA9-4C30-8F5D-D3F57D945C39}" srcOrd="1" destOrd="0" parTransId="{5DFB0EB8-475D-458F-8C3E-2BA29347F317}" sibTransId="{6FBCC3A2-BFFE-4681-819F-9F070234F573}"/>
    <dgm:cxn modelId="{1985AACF-6953-4373-9A12-1FCB58CE7D4E}" type="presOf" srcId="{3F1E7308-000C-4661-A7CB-D5B6F1C86CBD}" destId="{4E490AC2-EBEF-44EE-B7EB-C390620B0679}" srcOrd="0" destOrd="0" presId="urn:microsoft.com/office/officeart/2005/8/layout/arrow5"/>
    <dgm:cxn modelId="{9AAE9586-9D78-4CCD-927B-B29BAEB6E0B9}" type="presParOf" srcId="{CEB9136D-4824-40A6-899B-239612E3E751}" destId="{4E490AC2-EBEF-44EE-B7EB-C390620B0679}" srcOrd="0" destOrd="0" presId="urn:microsoft.com/office/officeart/2005/8/layout/arrow5"/>
    <dgm:cxn modelId="{1339788F-0940-4102-A583-5FEDFB6AF011}" type="presParOf" srcId="{CEB9136D-4824-40A6-899B-239612E3E751}" destId="{B5359789-5C5A-4742-B39C-E3847BA25949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F2CC52-2833-46F3-8571-B8E8EC0F94FB}" type="doc">
      <dgm:prSet loTypeId="urn:microsoft.com/office/officeart/2005/8/layout/cycle8" loCatId="cycle" qsTypeId="urn:microsoft.com/office/officeart/2005/8/quickstyle/simple5" qsCatId="simple" csTypeId="urn:microsoft.com/office/officeart/2005/8/colors/accent1_2" csCatId="accent1" phldr="1"/>
      <dgm:spPr/>
    </dgm:pt>
    <dgm:pt modelId="{ED07A6E1-3228-4DDB-8B8F-668309D23E2B}">
      <dgm:prSet phldrT="[Testo]" custT="1"/>
      <dgm:spPr/>
      <dgm:t>
        <a:bodyPr/>
        <a:lstStyle/>
        <a:p>
          <a:r>
            <a:rPr lang="it-IT" sz="1800" b="1" dirty="0">
              <a:solidFill>
                <a:schemeClr val="tx1"/>
              </a:solidFill>
            </a:rPr>
            <a:t>ISTITUTITECNICI</a:t>
          </a:r>
        </a:p>
      </dgm:t>
    </dgm:pt>
    <dgm:pt modelId="{0C6CC389-0C5B-4B2D-AAB4-D08CB52A3933}" type="parTrans" cxnId="{85EE51BC-CDB3-49B7-BA04-E4373608E3D2}">
      <dgm:prSet/>
      <dgm:spPr/>
      <dgm:t>
        <a:bodyPr/>
        <a:lstStyle/>
        <a:p>
          <a:endParaRPr lang="it-IT"/>
        </a:p>
      </dgm:t>
    </dgm:pt>
    <dgm:pt modelId="{C93B7D38-47EC-4D50-9612-E2CB2181F140}" type="sibTrans" cxnId="{85EE51BC-CDB3-49B7-BA04-E4373608E3D2}">
      <dgm:prSet/>
      <dgm:spPr/>
      <dgm:t>
        <a:bodyPr/>
        <a:lstStyle/>
        <a:p>
          <a:endParaRPr lang="it-IT"/>
        </a:p>
      </dgm:t>
    </dgm:pt>
    <dgm:pt modelId="{88F9D050-7AF8-4DAC-914B-6C43555F1D0D}">
      <dgm:prSet phldrT="[Testo]" custT="1"/>
      <dgm:spPr/>
      <dgm:t>
        <a:bodyPr/>
        <a:lstStyle/>
        <a:p>
          <a:r>
            <a:rPr lang="it-IT" sz="1600" b="1" dirty="0">
              <a:solidFill>
                <a:schemeClr val="tx1"/>
              </a:solidFill>
            </a:rPr>
            <a:t>ISTITUTI PROFESSIONALI</a:t>
          </a:r>
        </a:p>
      </dgm:t>
    </dgm:pt>
    <dgm:pt modelId="{E2C3831F-60F6-4277-BF2D-854F612D9974}" type="parTrans" cxnId="{55E98D36-563C-49E6-B5A3-A239472D7D23}">
      <dgm:prSet/>
      <dgm:spPr/>
      <dgm:t>
        <a:bodyPr/>
        <a:lstStyle/>
        <a:p>
          <a:endParaRPr lang="it-IT"/>
        </a:p>
      </dgm:t>
    </dgm:pt>
    <dgm:pt modelId="{B8FD08DE-4263-4514-8346-D18B89F38D4D}" type="sibTrans" cxnId="{55E98D36-563C-49E6-B5A3-A239472D7D23}">
      <dgm:prSet/>
      <dgm:spPr/>
      <dgm:t>
        <a:bodyPr/>
        <a:lstStyle/>
        <a:p>
          <a:endParaRPr lang="it-IT"/>
        </a:p>
      </dgm:t>
    </dgm:pt>
    <dgm:pt modelId="{C6802521-3B10-4D4A-B2A2-0080CCD3E420}">
      <dgm:prSet phldrT="[Testo]" custT="1"/>
      <dgm:spPr/>
      <dgm:t>
        <a:bodyPr/>
        <a:lstStyle/>
        <a:p>
          <a:r>
            <a:rPr lang="it-IT" sz="1800" b="1" dirty="0">
              <a:solidFill>
                <a:schemeClr val="tx1"/>
              </a:solidFill>
            </a:rPr>
            <a:t>LICEI</a:t>
          </a:r>
        </a:p>
      </dgm:t>
    </dgm:pt>
    <dgm:pt modelId="{EFF392F6-BFC7-4EBF-9302-CE442E75A844}" type="parTrans" cxnId="{B5709E76-AF66-421A-9032-BFB70D29B7CB}">
      <dgm:prSet/>
      <dgm:spPr/>
      <dgm:t>
        <a:bodyPr/>
        <a:lstStyle/>
        <a:p>
          <a:endParaRPr lang="it-IT"/>
        </a:p>
      </dgm:t>
    </dgm:pt>
    <dgm:pt modelId="{A1EEF373-A865-4328-9FE9-251A96FE3455}" type="sibTrans" cxnId="{B5709E76-AF66-421A-9032-BFB70D29B7CB}">
      <dgm:prSet/>
      <dgm:spPr/>
      <dgm:t>
        <a:bodyPr/>
        <a:lstStyle/>
        <a:p>
          <a:endParaRPr lang="it-IT"/>
        </a:p>
      </dgm:t>
    </dgm:pt>
    <dgm:pt modelId="{14DDBF44-D67C-4866-BB98-B6F4DFFE8500}" type="pres">
      <dgm:prSet presAssocID="{F9F2CC52-2833-46F3-8571-B8E8EC0F94FB}" presName="compositeShape" presStyleCnt="0">
        <dgm:presLayoutVars>
          <dgm:chMax val="7"/>
          <dgm:dir/>
          <dgm:resizeHandles val="exact"/>
        </dgm:presLayoutVars>
      </dgm:prSet>
      <dgm:spPr/>
    </dgm:pt>
    <dgm:pt modelId="{6356A48A-5EC5-4689-9AA1-E0339EC3BC17}" type="pres">
      <dgm:prSet presAssocID="{F9F2CC52-2833-46F3-8571-B8E8EC0F94FB}" presName="wedge1" presStyleLbl="node1" presStyleIdx="0" presStyleCnt="3"/>
      <dgm:spPr/>
    </dgm:pt>
    <dgm:pt modelId="{BD501405-384D-4B70-8D4F-DA34156ACAF4}" type="pres">
      <dgm:prSet presAssocID="{F9F2CC52-2833-46F3-8571-B8E8EC0F94FB}" presName="dummy1a" presStyleCnt="0"/>
      <dgm:spPr/>
    </dgm:pt>
    <dgm:pt modelId="{C69E5AB9-B1FC-4A7A-B5F8-442AD353B922}" type="pres">
      <dgm:prSet presAssocID="{F9F2CC52-2833-46F3-8571-B8E8EC0F94FB}" presName="dummy1b" presStyleCnt="0"/>
      <dgm:spPr/>
    </dgm:pt>
    <dgm:pt modelId="{210C0A61-AAF8-4890-89F7-8207F4B11733}" type="pres">
      <dgm:prSet presAssocID="{F9F2CC52-2833-46F3-8571-B8E8EC0F94F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F786AA6-16AC-44C8-A9C2-C4CC065323C9}" type="pres">
      <dgm:prSet presAssocID="{F9F2CC52-2833-46F3-8571-B8E8EC0F94FB}" presName="wedge2" presStyleLbl="node1" presStyleIdx="1" presStyleCnt="3"/>
      <dgm:spPr/>
    </dgm:pt>
    <dgm:pt modelId="{EDF8BE1E-4EC2-4CC9-847F-08C455EAFA21}" type="pres">
      <dgm:prSet presAssocID="{F9F2CC52-2833-46F3-8571-B8E8EC0F94FB}" presName="dummy2a" presStyleCnt="0"/>
      <dgm:spPr/>
    </dgm:pt>
    <dgm:pt modelId="{B063937E-B930-4FBB-8BED-FFB910D64A18}" type="pres">
      <dgm:prSet presAssocID="{F9F2CC52-2833-46F3-8571-B8E8EC0F94FB}" presName="dummy2b" presStyleCnt="0"/>
      <dgm:spPr/>
    </dgm:pt>
    <dgm:pt modelId="{FA1AAF3B-84C2-478F-8543-E1FB345A9757}" type="pres">
      <dgm:prSet presAssocID="{F9F2CC52-2833-46F3-8571-B8E8EC0F94F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3405942-3773-4EF8-A703-630997BDE215}" type="pres">
      <dgm:prSet presAssocID="{F9F2CC52-2833-46F3-8571-B8E8EC0F94FB}" presName="wedge3" presStyleLbl="node1" presStyleIdx="2" presStyleCnt="3"/>
      <dgm:spPr/>
    </dgm:pt>
    <dgm:pt modelId="{92E4564D-1446-46DD-B449-4F6241F360A0}" type="pres">
      <dgm:prSet presAssocID="{F9F2CC52-2833-46F3-8571-B8E8EC0F94FB}" presName="dummy3a" presStyleCnt="0"/>
      <dgm:spPr/>
    </dgm:pt>
    <dgm:pt modelId="{48E23E82-CE9F-4AAB-AC2F-6800FFC0DD42}" type="pres">
      <dgm:prSet presAssocID="{F9F2CC52-2833-46F3-8571-B8E8EC0F94FB}" presName="dummy3b" presStyleCnt="0"/>
      <dgm:spPr/>
    </dgm:pt>
    <dgm:pt modelId="{0AF490DE-BE87-4A29-A526-7BC7FF48B459}" type="pres">
      <dgm:prSet presAssocID="{F9F2CC52-2833-46F3-8571-B8E8EC0F94F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02C9B274-ABA1-4EFF-B02F-B0C254BFED9F}" type="pres">
      <dgm:prSet presAssocID="{C93B7D38-47EC-4D50-9612-E2CB2181F140}" presName="arrowWedge1" presStyleLbl="fgSibTrans2D1" presStyleIdx="0" presStyleCnt="3"/>
      <dgm:spPr/>
    </dgm:pt>
    <dgm:pt modelId="{2ED7C20C-B9E9-4B5A-8C6D-482A216A966F}" type="pres">
      <dgm:prSet presAssocID="{B8FD08DE-4263-4514-8346-D18B89F38D4D}" presName="arrowWedge2" presStyleLbl="fgSibTrans2D1" presStyleIdx="1" presStyleCnt="3" custLinFactNeighborX="-778" custLinFactNeighborY="36"/>
      <dgm:spPr/>
    </dgm:pt>
    <dgm:pt modelId="{0E29CF04-2387-4FE6-8591-1D9223E6439D}" type="pres">
      <dgm:prSet presAssocID="{A1EEF373-A865-4328-9FE9-251A96FE3455}" presName="arrowWedge3" presStyleLbl="fgSibTrans2D1" presStyleIdx="2" presStyleCnt="3"/>
      <dgm:spPr/>
    </dgm:pt>
  </dgm:ptLst>
  <dgm:cxnLst>
    <dgm:cxn modelId="{8721DC0A-82B7-4CA2-87E2-3EF35C395DCD}" type="presOf" srcId="{F9F2CC52-2833-46F3-8571-B8E8EC0F94FB}" destId="{14DDBF44-D67C-4866-BB98-B6F4DFFE8500}" srcOrd="0" destOrd="0" presId="urn:microsoft.com/office/officeart/2005/8/layout/cycle8"/>
    <dgm:cxn modelId="{C310A02C-8F3B-460B-BA96-410728FD7217}" type="presOf" srcId="{C6802521-3B10-4D4A-B2A2-0080CCD3E420}" destId="{0AF490DE-BE87-4A29-A526-7BC7FF48B459}" srcOrd="1" destOrd="0" presId="urn:microsoft.com/office/officeart/2005/8/layout/cycle8"/>
    <dgm:cxn modelId="{55E98D36-563C-49E6-B5A3-A239472D7D23}" srcId="{F9F2CC52-2833-46F3-8571-B8E8EC0F94FB}" destId="{88F9D050-7AF8-4DAC-914B-6C43555F1D0D}" srcOrd="1" destOrd="0" parTransId="{E2C3831F-60F6-4277-BF2D-854F612D9974}" sibTransId="{B8FD08DE-4263-4514-8346-D18B89F38D4D}"/>
    <dgm:cxn modelId="{AEE5835D-5AD8-46B1-8F08-6094B8A9DE57}" type="presOf" srcId="{ED07A6E1-3228-4DDB-8B8F-668309D23E2B}" destId="{6356A48A-5EC5-4689-9AA1-E0339EC3BC17}" srcOrd="0" destOrd="0" presId="urn:microsoft.com/office/officeart/2005/8/layout/cycle8"/>
    <dgm:cxn modelId="{BF2C0041-5CFA-4615-AF82-443940390502}" type="presOf" srcId="{C6802521-3B10-4D4A-B2A2-0080CCD3E420}" destId="{E3405942-3773-4EF8-A703-630997BDE215}" srcOrd="0" destOrd="0" presId="urn:microsoft.com/office/officeart/2005/8/layout/cycle8"/>
    <dgm:cxn modelId="{9AEAC243-9E4C-4CAF-A1D0-3F0BEA520FE7}" type="presOf" srcId="{88F9D050-7AF8-4DAC-914B-6C43555F1D0D}" destId="{FA1AAF3B-84C2-478F-8543-E1FB345A9757}" srcOrd="1" destOrd="0" presId="urn:microsoft.com/office/officeart/2005/8/layout/cycle8"/>
    <dgm:cxn modelId="{B5709E76-AF66-421A-9032-BFB70D29B7CB}" srcId="{F9F2CC52-2833-46F3-8571-B8E8EC0F94FB}" destId="{C6802521-3B10-4D4A-B2A2-0080CCD3E420}" srcOrd="2" destOrd="0" parTransId="{EFF392F6-BFC7-4EBF-9302-CE442E75A844}" sibTransId="{A1EEF373-A865-4328-9FE9-251A96FE3455}"/>
    <dgm:cxn modelId="{57E7B57E-74DE-48B2-9BC7-B39C4FE696D4}" type="presOf" srcId="{88F9D050-7AF8-4DAC-914B-6C43555F1D0D}" destId="{1F786AA6-16AC-44C8-A9C2-C4CC065323C9}" srcOrd="0" destOrd="0" presId="urn:microsoft.com/office/officeart/2005/8/layout/cycle8"/>
    <dgm:cxn modelId="{85EE51BC-CDB3-49B7-BA04-E4373608E3D2}" srcId="{F9F2CC52-2833-46F3-8571-B8E8EC0F94FB}" destId="{ED07A6E1-3228-4DDB-8B8F-668309D23E2B}" srcOrd="0" destOrd="0" parTransId="{0C6CC389-0C5B-4B2D-AAB4-D08CB52A3933}" sibTransId="{C93B7D38-47EC-4D50-9612-E2CB2181F140}"/>
    <dgm:cxn modelId="{3DCE07F6-B26A-4F18-BDBD-4DF9CCCF3F90}" type="presOf" srcId="{ED07A6E1-3228-4DDB-8B8F-668309D23E2B}" destId="{210C0A61-AAF8-4890-89F7-8207F4B11733}" srcOrd="1" destOrd="0" presId="urn:microsoft.com/office/officeart/2005/8/layout/cycle8"/>
    <dgm:cxn modelId="{0FCEEF85-8245-462B-867B-8793387D5E3F}" type="presParOf" srcId="{14DDBF44-D67C-4866-BB98-B6F4DFFE8500}" destId="{6356A48A-5EC5-4689-9AA1-E0339EC3BC17}" srcOrd="0" destOrd="0" presId="urn:microsoft.com/office/officeart/2005/8/layout/cycle8"/>
    <dgm:cxn modelId="{75439223-D65D-4DB3-BD87-9114F0BF8C0D}" type="presParOf" srcId="{14DDBF44-D67C-4866-BB98-B6F4DFFE8500}" destId="{BD501405-384D-4B70-8D4F-DA34156ACAF4}" srcOrd="1" destOrd="0" presId="urn:microsoft.com/office/officeart/2005/8/layout/cycle8"/>
    <dgm:cxn modelId="{D6F0435A-A2EA-4FFE-88A1-28F38D19C5E3}" type="presParOf" srcId="{14DDBF44-D67C-4866-BB98-B6F4DFFE8500}" destId="{C69E5AB9-B1FC-4A7A-B5F8-442AD353B922}" srcOrd="2" destOrd="0" presId="urn:microsoft.com/office/officeart/2005/8/layout/cycle8"/>
    <dgm:cxn modelId="{13D41C34-2C8A-4BB8-B56E-26190E035133}" type="presParOf" srcId="{14DDBF44-D67C-4866-BB98-B6F4DFFE8500}" destId="{210C0A61-AAF8-4890-89F7-8207F4B11733}" srcOrd="3" destOrd="0" presId="urn:microsoft.com/office/officeart/2005/8/layout/cycle8"/>
    <dgm:cxn modelId="{02F229D2-1988-46DC-BDA3-B75FED43EEAD}" type="presParOf" srcId="{14DDBF44-D67C-4866-BB98-B6F4DFFE8500}" destId="{1F786AA6-16AC-44C8-A9C2-C4CC065323C9}" srcOrd="4" destOrd="0" presId="urn:microsoft.com/office/officeart/2005/8/layout/cycle8"/>
    <dgm:cxn modelId="{903513EE-46B2-4D8F-BBC7-F2C362036A78}" type="presParOf" srcId="{14DDBF44-D67C-4866-BB98-B6F4DFFE8500}" destId="{EDF8BE1E-4EC2-4CC9-847F-08C455EAFA21}" srcOrd="5" destOrd="0" presId="urn:microsoft.com/office/officeart/2005/8/layout/cycle8"/>
    <dgm:cxn modelId="{342B9A9C-2EF2-4227-86BE-E50BA8D360AA}" type="presParOf" srcId="{14DDBF44-D67C-4866-BB98-B6F4DFFE8500}" destId="{B063937E-B930-4FBB-8BED-FFB910D64A18}" srcOrd="6" destOrd="0" presId="urn:microsoft.com/office/officeart/2005/8/layout/cycle8"/>
    <dgm:cxn modelId="{28B48A55-DDDB-4C81-BB72-B1AFFADA424F}" type="presParOf" srcId="{14DDBF44-D67C-4866-BB98-B6F4DFFE8500}" destId="{FA1AAF3B-84C2-478F-8543-E1FB345A9757}" srcOrd="7" destOrd="0" presId="urn:microsoft.com/office/officeart/2005/8/layout/cycle8"/>
    <dgm:cxn modelId="{05F5E517-B886-4618-8EF2-B5ABE42E76CA}" type="presParOf" srcId="{14DDBF44-D67C-4866-BB98-B6F4DFFE8500}" destId="{E3405942-3773-4EF8-A703-630997BDE215}" srcOrd="8" destOrd="0" presId="urn:microsoft.com/office/officeart/2005/8/layout/cycle8"/>
    <dgm:cxn modelId="{227D714E-B876-4BA4-94B5-092D2354409A}" type="presParOf" srcId="{14DDBF44-D67C-4866-BB98-B6F4DFFE8500}" destId="{92E4564D-1446-46DD-B449-4F6241F360A0}" srcOrd="9" destOrd="0" presId="urn:microsoft.com/office/officeart/2005/8/layout/cycle8"/>
    <dgm:cxn modelId="{E5A0B007-EFF0-4EB6-9B28-955C5BA49ACC}" type="presParOf" srcId="{14DDBF44-D67C-4866-BB98-B6F4DFFE8500}" destId="{48E23E82-CE9F-4AAB-AC2F-6800FFC0DD42}" srcOrd="10" destOrd="0" presId="urn:microsoft.com/office/officeart/2005/8/layout/cycle8"/>
    <dgm:cxn modelId="{2A61FA51-65FB-4A04-93E6-003C9DDC1AAD}" type="presParOf" srcId="{14DDBF44-D67C-4866-BB98-B6F4DFFE8500}" destId="{0AF490DE-BE87-4A29-A526-7BC7FF48B459}" srcOrd="11" destOrd="0" presId="urn:microsoft.com/office/officeart/2005/8/layout/cycle8"/>
    <dgm:cxn modelId="{45999D97-7B41-4722-86B6-11D06A9F9100}" type="presParOf" srcId="{14DDBF44-D67C-4866-BB98-B6F4DFFE8500}" destId="{02C9B274-ABA1-4EFF-B02F-B0C254BFED9F}" srcOrd="12" destOrd="0" presId="urn:microsoft.com/office/officeart/2005/8/layout/cycle8"/>
    <dgm:cxn modelId="{FB6E947F-F663-4C4D-B7DF-E5ABE244A81A}" type="presParOf" srcId="{14DDBF44-D67C-4866-BB98-B6F4DFFE8500}" destId="{2ED7C20C-B9E9-4B5A-8C6D-482A216A966F}" srcOrd="13" destOrd="0" presId="urn:microsoft.com/office/officeart/2005/8/layout/cycle8"/>
    <dgm:cxn modelId="{93267576-A326-4456-8612-A8396B9F53D0}" type="presParOf" srcId="{14DDBF44-D67C-4866-BB98-B6F4DFFE8500}" destId="{0E29CF04-2387-4FE6-8591-1D9223E6439D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39A53F-5D84-41D3-A964-F15A06018D8D}" type="doc">
      <dgm:prSet loTypeId="urn:microsoft.com/office/officeart/2005/8/layout/chart3" loCatId="relationship" qsTypeId="urn:microsoft.com/office/officeart/2005/8/quickstyle/simple5" qsCatId="simple" csTypeId="urn:microsoft.com/office/officeart/2005/8/colors/accent1_2" csCatId="accent1" phldr="1"/>
      <dgm:spPr/>
    </dgm:pt>
    <dgm:pt modelId="{3A92A7E1-2ECE-4E9B-9EDC-70226B14C118}">
      <dgm:prSet phldrT="[Tes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it-IT" sz="2000" b="1" dirty="0">
              <a:solidFill>
                <a:schemeClr val="bg1"/>
              </a:solidFill>
            </a:rPr>
            <a:t>SCUOLA SECONDARIA PRIMO GRADO</a:t>
          </a:r>
        </a:p>
      </dgm:t>
    </dgm:pt>
    <dgm:pt modelId="{3EDB3F07-BE9D-4DE5-AEAB-7CAE095707A3}" type="parTrans" cxnId="{51DF5532-11CA-4F14-8470-0351B5824072}">
      <dgm:prSet/>
      <dgm:spPr/>
      <dgm:t>
        <a:bodyPr/>
        <a:lstStyle/>
        <a:p>
          <a:endParaRPr lang="it-IT"/>
        </a:p>
      </dgm:t>
    </dgm:pt>
    <dgm:pt modelId="{9957D30A-C48C-4033-AAF8-95C4E7D2B48F}" type="sibTrans" cxnId="{51DF5532-11CA-4F14-8470-0351B5824072}">
      <dgm:prSet/>
      <dgm:spPr/>
      <dgm:t>
        <a:bodyPr/>
        <a:lstStyle/>
        <a:p>
          <a:endParaRPr lang="it-IT"/>
        </a:p>
      </dgm:t>
    </dgm:pt>
    <dgm:pt modelId="{A06ED195-BE31-42F5-AC23-C73560B0DC2E}" type="pres">
      <dgm:prSet presAssocID="{0539A53F-5D84-41D3-A964-F15A06018D8D}" presName="compositeShape" presStyleCnt="0">
        <dgm:presLayoutVars>
          <dgm:chMax val="7"/>
          <dgm:dir/>
          <dgm:resizeHandles val="exact"/>
        </dgm:presLayoutVars>
      </dgm:prSet>
      <dgm:spPr/>
    </dgm:pt>
    <dgm:pt modelId="{5B898D01-8BBB-40FB-A962-548B33C6EB51}" type="pres">
      <dgm:prSet presAssocID="{0539A53F-5D84-41D3-A964-F15A06018D8D}" presName="wedge1" presStyleLbl="node1" presStyleIdx="0" presStyleCnt="1" custLinFactNeighborX="7824" custLinFactNeighborY="-1144"/>
      <dgm:spPr/>
    </dgm:pt>
    <dgm:pt modelId="{5808C347-F905-4FA0-9476-242389843D96}" type="pres">
      <dgm:prSet presAssocID="{0539A53F-5D84-41D3-A964-F15A06018D8D}" presName="wedge1Tx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02A69704-DF81-40BE-8F2C-BDE953BB8BEE}" type="presOf" srcId="{3A92A7E1-2ECE-4E9B-9EDC-70226B14C118}" destId="{5B898D01-8BBB-40FB-A962-548B33C6EB51}" srcOrd="0" destOrd="0" presId="urn:microsoft.com/office/officeart/2005/8/layout/chart3"/>
    <dgm:cxn modelId="{51DF5532-11CA-4F14-8470-0351B5824072}" srcId="{0539A53F-5D84-41D3-A964-F15A06018D8D}" destId="{3A92A7E1-2ECE-4E9B-9EDC-70226B14C118}" srcOrd="0" destOrd="0" parTransId="{3EDB3F07-BE9D-4DE5-AEAB-7CAE095707A3}" sibTransId="{9957D30A-C48C-4033-AAF8-95C4E7D2B48F}"/>
    <dgm:cxn modelId="{58665ABE-0B85-4C8F-8364-F4132F6E3E92}" type="presOf" srcId="{0539A53F-5D84-41D3-A964-F15A06018D8D}" destId="{A06ED195-BE31-42F5-AC23-C73560B0DC2E}" srcOrd="0" destOrd="0" presId="urn:microsoft.com/office/officeart/2005/8/layout/chart3"/>
    <dgm:cxn modelId="{2ACEE8F6-708E-4D89-BB35-1BE50FB12982}" type="presOf" srcId="{3A92A7E1-2ECE-4E9B-9EDC-70226B14C118}" destId="{5808C347-F905-4FA0-9476-242389843D96}" srcOrd="1" destOrd="0" presId="urn:microsoft.com/office/officeart/2005/8/layout/chart3"/>
    <dgm:cxn modelId="{8F994B51-8B55-4F48-AE55-904C9990C43A}" type="presParOf" srcId="{A06ED195-BE31-42F5-AC23-C73560B0DC2E}" destId="{5B898D01-8BBB-40FB-A962-548B33C6EB51}" srcOrd="0" destOrd="0" presId="urn:microsoft.com/office/officeart/2005/8/layout/chart3"/>
    <dgm:cxn modelId="{94F07B2C-DABF-4AA9-A260-D2F2C4EB47D1}" type="presParOf" srcId="{A06ED195-BE31-42F5-AC23-C73560B0DC2E}" destId="{5808C347-F905-4FA0-9476-242389843D96}" srcOrd="1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5E746F-988F-4BB7-889C-E8F884E899B0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BD4C53A-2B7B-4D30-82BD-5681B83DE2C8}">
      <dgm:prSet phldrT="[Testo]"/>
      <dgm:spPr>
        <a:solidFill>
          <a:srgbClr val="00206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it-IT" dirty="0"/>
            <a:t>1</a:t>
          </a:r>
        </a:p>
      </dgm:t>
    </dgm:pt>
    <dgm:pt modelId="{94A6A0D6-73C6-4A7F-A879-DBF7EA2D8D1C}" type="parTrans" cxnId="{BA0CA53B-1B65-4729-A002-81CB2B529F36}">
      <dgm:prSet/>
      <dgm:spPr/>
      <dgm:t>
        <a:bodyPr/>
        <a:lstStyle/>
        <a:p>
          <a:endParaRPr lang="it-IT"/>
        </a:p>
      </dgm:t>
    </dgm:pt>
    <dgm:pt modelId="{014A9B42-7D2A-4C3B-83F1-D78657CEF17F}" type="sibTrans" cxnId="{BA0CA53B-1B65-4729-A002-81CB2B529F36}">
      <dgm:prSet/>
      <dgm:spPr/>
      <dgm:t>
        <a:bodyPr/>
        <a:lstStyle/>
        <a:p>
          <a:endParaRPr lang="it-IT"/>
        </a:p>
      </dgm:t>
    </dgm:pt>
    <dgm:pt modelId="{460D005C-C7A1-4849-8BA9-DAEBA8FC2B93}">
      <dgm:prSet phldrT="[Testo]"/>
      <dgm:spPr>
        <a:solidFill>
          <a:srgbClr val="00206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it-IT" dirty="0"/>
            <a:t>2</a:t>
          </a:r>
        </a:p>
      </dgm:t>
    </dgm:pt>
    <dgm:pt modelId="{2D9F646B-642D-4A73-9CDC-B861E6D774BA}" type="parTrans" cxnId="{982C77A3-EE5F-41C5-BAD0-1D5CDACDC150}">
      <dgm:prSet/>
      <dgm:spPr/>
      <dgm:t>
        <a:bodyPr/>
        <a:lstStyle/>
        <a:p>
          <a:endParaRPr lang="it-IT"/>
        </a:p>
      </dgm:t>
    </dgm:pt>
    <dgm:pt modelId="{EA2C35BF-3512-40DC-94FA-EECEDB032812}" type="sibTrans" cxnId="{982C77A3-EE5F-41C5-BAD0-1D5CDACDC150}">
      <dgm:prSet/>
      <dgm:spPr/>
      <dgm:t>
        <a:bodyPr/>
        <a:lstStyle/>
        <a:p>
          <a:endParaRPr lang="it-IT"/>
        </a:p>
      </dgm:t>
    </dgm:pt>
    <dgm:pt modelId="{118ED666-4265-43D2-AAE7-5953D685ECE0}">
      <dgm:prSet phldrT="[Testo]"/>
      <dgm:spPr>
        <a:solidFill>
          <a:srgbClr val="00206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it-IT" dirty="0"/>
            <a:t>3</a:t>
          </a:r>
        </a:p>
      </dgm:t>
    </dgm:pt>
    <dgm:pt modelId="{24C2FF5E-9A49-4C9F-BB25-8DFAEFEB04C0}" type="parTrans" cxnId="{19DF6A4A-86EB-4ABF-B445-761CA99972C8}">
      <dgm:prSet/>
      <dgm:spPr/>
      <dgm:t>
        <a:bodyPr/>
        <a:lstStyle/>
        <a:p>
          <a:endParaRPr lang="it-IT"/>
        </a:p>
      </dgm:t>
    </dgm:pt>
    <dgm:pt modelId="{E3C05F04-8687-4FE2-A0B9-5387D2BEB1E4}" type="sibTrans" cxnId="{19DF6A4A-86EB-4ABF-B445-761CA99972C8}">
      <dgm:prSet/>
      <dgm:spPr/>
      <dgm:t>
        <a:bodyPr/>
        <a:lstStyle/>
        <a:p>
          <a:endParaRPr lang="it-IT"/>
        </a:p>
      </dgm:t>
    </dgm:pt>
    <dgm:pt modelId="{2CBA0446-74DD-4108-B742-9E7C538E6632}" type="pres">
      <dgm:prSet presAssocID="{445E746F-988F-4BB7-889C-E8F884E899B0}" presName="rootnode" presStyleCnt="0">
        <dgm:presLayoutVars>
          <dgm:chMax/>
          <dgm:chPref/>
          <dgm:dir/>
          <dgm:animLvl val="lvl"/>
        </dgm:presLayoutVars>
      </dgm:prSet>
      <dgm:spPr/>
    </dgm:pt>
    <dgm:pt modelId="{39AD3E8D-3403-43B6-B65B-214105078142}" type="pres">
      <dgm:prSet presAssocID="{DBD4C53A-2B7B-4D30-82BD-5681B83DE2C8}" presName="composite" presStyleCnt="0"/>
      <dgm:spPr/>
    </dgm:pt>
    <dgm:pt modelId="{2365744F-67DC-4AE8-856A-008114A4B6CE}" type="pres">
      <dgm:prSet presAssocID="{DBD4C53A-2B7B-4D30-82BD-5681B83DE2C8}" presName="bentUpArrow1" presStyleLbl="alignImgPlace1" presStyleIdx="0" presStyleCnt="2" custLinFactNeighborX="84721" custLinFactNeighborY="23507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55FFA62-3314-4C46-9BDF-56ECE84B1BF3}" type="pres">
      <dgm:prSet presAssocID="{DBD4C53A-2B7B-4D30-82BD-5681B83DE2C8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A9664446-0C72-470B-99D0-E1CE4EC2F7A3}" type="pres">
      <dgm:prSet presAssocID="{DBD4C53A-2B7B-4D30-82BD-5681B83DE2C8}" presName="ChildText" presStyleLbl="revTx" presStyleIdx="0" presStyleCnt="2" custScaleX="556834" custLinFactX="100000" custLinFactNeighborX="139341" custLinFactNeighborY="2652">
        <dgm:presLayoutVars>
          <dgm:chMax val="0"/>
          <dgm:chPref val="0"/>
          <dgm:bulletEnabled val="1"/>
        </dgm:presLayoutVars>
      </dgm:prSet>
      <dgm:spPr/>
    </dgm:pt>
    <dgm:pt modelId="{6EBC0687-AACE-49B2-9F5C-43D75E892214}" type="pres">
      <dgm:prSet presAssocID="{014A9B42-7D2A-4C3B-83F1-D78657CEF17F}" presName="sibTrans" presStyleCnt="0"/>
      <dgm:spPr/>
    </dgm:pt>
    <dgm:pt modelId="{F21867CA-AC15-40DE-8C1C-4E51EE83336B}" type="pres">
      <dgm:prSet presAssocID="{460D005C-C7A1-4849-8BA9-DAEBA8FC2B93}" presName="composite" presStyleCnt="0"/>
      <dgm:spPr/>
    </dgm:pt>
    <dgm:pt modelId="{8E7EA08C-FA71-4D4E-AFA1-6926FBDED90A}" type="pres">
      <dgm:prSet presAssocID="{460D005C-C7A1-4849-8BA9-DAEBA8FC2B93}" presName="bentUpArrow1" presStyleLbl="alignImgPlace1" presStyleIdx="1" presStyleCnt="2" custLinFactNeighborX="51253" custLinFactNeighborY="20868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93675174-3EED-42CC-806C-B28C859E3234}" type="pres">
      <dgm:prSet presAssocID="{460D005C-C7A1-4849-8BA9-DAEBA8FC2B93}" presName="ParentText" presStyleLbl="node1" presStyleIdx="1" presStyleCnt="3" custLinFactNeighborX="-26551">
        <dgm:presLayoutVars>
          <dgm:chMax val="1"/>
          <dgm:chPref val="1"/>
          <dgm:bulletEnabled val="1"/>
        </dgm:presLayoutVars>
      </dgm:prSet>
      <dgm:spPr/>
    </dgm:pt>
    <dgm:pt modelId="{75664E79-4800-437F-9A46-E9354F01765E}" type="pres">
      <dgm:prSet presAssocID="{460D005C-C7A1-4849-8BA9-DAEBA8FC2B93}" presName="ChildText" presStyleLbl="revTx" presStyleIdx="1" presStyleCnt="2" custScaleX="534106" custLinFactNeighborX="15651" custLinFactNeighborY="7739">
        <dgm:presLayoutVars>
          <dgm:chMax val="0"/>
          <dgm:chPref val="0"/>
          <dgm:bulletEnabled val="1"/>
        </dgm:presLayoutVars>
      </dgm:prSet>
      <dgm:spPr/>
    </dgm:pt>
    <dgm:pt modelId="{47C5A37A-3E0C-48B5-9652-0ADEB1651B18}" type="pres">
      <dgm:prSet presAssocID="{EA2C35BF-3512-40DC-94FA-EECEDB032812}" presName="sibTrans" presStyleCnt="0"/>
      <dgm:spPr/>
    </dgm:pt>
    <dgm:pt modelId="{472F444B-56A2-417D-B181-5DDF02420C72}" type="pres">
      <dgm:prSet presAssocID="{118ED666-4265-43D2-AAE7-5953D685ECE0}" presName="composite" presStyleCnt="0"/>
      <dgm:spPr/>
    </dgm:pt>
    <dgm:pt modelId="{8F945E22-3890-4DAA-BC8A-137D89403E2F}" type="pres">
      <dgm:prSet presAssocID="{118ED666-4265-43D2-AAE7-5953D685ECE0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09C9CB1D-4CFB-4E4F-AB9C-8B193C12B7B8}" type="presOf" srcId="{118ED666-4265-43D2-AAE7-5953D685ECE0}" destId="{8F945E22-3890-4DAA-BC8A-137D89403E2F}" srcOrd="0" destOrd="0" presId="urn:microsoft.com/office/officeart/2005/8/layout/StepDownProcess"/>
    <dgm:cxn modelId="{466D8D2B-5A87-4B49-BA7B-D19193039AEE}" type="presOf" srcId="{445E746F-988F-4BB7-889C-E8F884E899B0}" destId="{2CBA0446-74DD-4108-B742-9E7C538E6632}" srcOrd="0" destOrd="0" presId="urn:microsoft.com/office/officeart/2005/8/layout/StepDownProcess"/>
    <dgm:cxn modelId="{BA0CA53B-1B65-4729-A002-81CB2B529F36}" srcId="{445E746F-988F-4BB7-889C-E8F884E899B0}" destId="{DBD4C53A-2B7B-4D30-82BD-5681B83DE2C8}" srcOrd="0" destOrd="0" parTransId="{94A6A0D6-73C6-4A7F-A879-DBF7EA2D8D1C}" sibTransId="{014A9B42-7D2A-4C3B-83F1-D78657CEF17F}"/>
    <dgm:cxn modelId="{19DF6A4A-86EB-4ABF-B445-761CA99972C8}" srcId="{445E746F-988F-4BB7-889C-E8F884E899B0}" destId="{118ED666-4265-43D2-AAE7-5953D685ECE0}" srcOrd="2" destOrd="0" parTransId="{24C2FF5E-9A49-4C9F-BB25-8DFAEFEB04C0}" sibTransId="{E3C05F04-8687-4FE2-A0B9-5387D2BEB1E4}"/>
    <dgm:cxn modelId="{40E0BC52-46A9-4E97-ABF6-63849F3EC103}" type="presOf" srcId="{DBD4C53A-2B7B-4D30-82BD-5681B83DE2C8}" destId="{C55FFA62-3314-4C46-9BDF-56ECE84B1BF3}" srcOrd="0" destOrd="0" presId="urn:microsoft.com/office/officeart/2005/8/layout/StepDownProcess"/>
    <dgm:cxn modelId="{982C77A3-EE5F-41C5-BAD0-1D5CDACDC150}" srcId="{445E746F-988F-4BB7-889C-E8F884E899B0}" destId="{460D005C-C7A1-4849-8BA9-DAEBA8FC2B93}" srcOrd="1" destOrd="0" parTransId="{2D9F646B-642D-4A73-9CDC-B861E6D774BA}" sibTransId="{EA2C35BF-3512-40DC-94FA-EECEDB032812}"/>
    <dgm:cxn modelId="{B8DA01D2-B986-4A63-B8CF-B96A5841B138}" type="presOf" srcId="{460D005C-C7A1-4849-8BA9-DAEBA8FC2B93}" destId="{93675174-3EED-42CC-806C-B28C859E3234}" srcOrd="0" destOrd="0" presId="urn:microsoft.com/office/officeart/2005/8/layout/StepDownProcess"/>
    <dgm:cxn modelId="{F48CD106-B449-479A-98B5-E6F9A00263F3}" type="presParOf" srcId="{2CBA0446-74DD-4108-B742-9E7C538E6632}" destId="{39AD3E8D-3403-43B6-B65B-214105078142}" srcOrd="0" destOrd="0" presId="urn:microsoft.com/office/officeart/2005/8/layout/StepDownProcess"/>
    <dgm:cxn modelId="{5EF02697-EBDC-4E41-B92F-EDAFC845A9DE}" type="presParOf" srcId="{39AD3E8D-3403-43B6-B65B-214105078142}" destId="{2365744F-67DC-4AE8-856A-008114A4B6CE}" srcOrd="0" destOrd="0" presId="urn:microsoft.com/office/officeart/2005/8/layout/StepDownProcess"/>
    <dgm:cxn modelId="{ACD9748A-910E-4AFF-A835-CC4AC115FC73}" type="presParOf" srcId="{39AD3E8D-3403-43B6-B65B-214105078142}" destId="{C55FFA62-3314-4C46-9BDF-56ECE84B1BF3}" srcOrd="1" destOrd="0" presId="urn:microsoft.com/office/officeart/2005/8/layout/StepDownProcess"/>
    <dgm:cxn modelId="{BBAA1D3B-BF28-40BC-8357-4FAB3E4735F1}" type="presParOf" srcId="{39AD3E8D-3403-43B6-B65B-214105078142}" destId="{A9664446-0C72-470B-99D0-E1CE4EC2F7A3}" srcOrd="2" destOrd="0" presId="urn:microsoft.com/office/officeart/2005/8/layout/StepDownProcess"/>
    <dgm:cxn modelId="{C073285C-CA8B-40A2-9CE5-ED7868E03DC8}" type="presParOf" srcId="{2CBA0446-74DD-4108-B742-9E7C538E6632}" destId="{6EBC0687-AACE-49B2-9F5C-43D75E892214}" srcOrd="1" destOrd="0" presId="urn:microsoft.com/office/officeart/2005/8/layout/StepDownProcess"/>
    <dgm:cxn modelId="{519DA98B-B21F-4386-8E91-B20370A08E17}" type="presParOf" srcId="{2CBA0446-74DD-4108-B742-9E7C538E6632}" destId="{F21867CA-AC15-40DE-8C1C-4E51EE83336B}" srcOrd="2" destOrd="0" presId="urn:microsoft.com/office/officeart/2005/8/layout/StepDownProcess"/>
    <dgm:cxn modelId="{55A11C8E-5E77-47CA-B171-C7DFA1F8690D}" type="presParOf" srcId="{F21867CA-AC15-40DE-8C1C-4E51EE83336B}" destId="{8E7EA08C-FA71-4D4E-AFA1-6926FBDED90A}" srcOrd="0" destOrd="0" presId="urn:microsoft.com/office/officeart/2005/8/layout/StepDownProcess"/>
    <dgm:cxn modelId="{9055951B-0779-4F2B-B529-745A63E39C4C}" type="presParOf" srcId="{F21867CA-AC15-40DE-8C1C-4E51EE83336B}" destId="{93675174-3EED-42CC-806C-B28C859E3234}" srcOrd="1" destOrd="0" presId="urn:microsoft.com/office/officeart/2005/8/layout/StepDownProcess"/>
    <dgm:cxn modelId="{B677A0B2-F9B0-4642-96F2-1FF7B2C983A0}" type="presParOf" srcId="{F21867CA-AC15-40DE-8C1C-4E51EE83336B}" destId="{75664E79-4800-437F-9A46-E9354F01765E}" srcOrd="2" destOrd="0" presId="urn:microsoft.com/office/officeart/2005/8/layout/StepDownProcess"/>
    <dgm:cxn modelId="{9AEB1831-9B74-47B3-9214-8501492D7EF5}" type="presParOf" srcId="{2CBA0446-74DD-4108-B742-9E7C538E6632}" destId="{47C5A37A-3E0C-48B5-9652-0ADEB1651B18}" srcOrd="3" destOrd="0" presId="urn:microsoft.com/office/officeart/2005/8/layout/StepDownProcess"/>
    <dgm:cxn modelId="{47CC0A7D-C960-40EC-92EF-A7EDD36166E0}" type="presParOf" srcId="{2CBA0446-74DD-4108-B742-9E7C538E6632}" destId="{472F444B-56A2-417D-B181-5DDF02420C72}" srcOrd="4" destOrd="0" presId="urn:microsoft.com/office/officeart/2005/8/layout/StepDownProcess"/>
    <dgm:cxn modelId="{95DCBF41-C417-41E9-8261-228539CDA197}" type="presParOf" srcId="{472F444B-56A2-417D-B181-5DDF02420C72}" destId="{8F945E22-3890-4DAA-BC8A-137D89403E2F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2634F0-5A79-479A-8EF0-20EE3279FE7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D304AC2-FF42-4DE8-A694-29D773CD952C}">
      <dgm:prSet phldrT="[Testo]" custT="1"/>
      <dgm:spPr/>
      <dgm:t>
        <a:bodyPr/>
        <a:lstStyle/>
        <a:p>
          <a:pPr algn="l">
            <a:buFont typeface="Arial" charset="0"/>
            <a:buChar char="o"/>
          </a:pPr>
          <a:r>
            <a:rPr lang="it-IT" altLang="it-IT" sz="1600" dirty="0"/>
            <a:t>Individuazione delle</a:t>
          </a:r>
          <a:r>
            <a:rPr lang="it-IT" altLang="it-IT" sz="1600" b="1" dirty="0"/>
            <a:t> dimensioni </a:t>
          </a:r>
          <a:r>
            <a:rPr lang="it-IT" altLang="it-IT" sz="1600" dirty="0"/>
            <a:t>della competenza riferite ad uno specifico ambito (area di contenuto o di processo) disciplinare </a:t>
          </a:r>
          <a:endParaRPr lang="it-IT" sz="1600" dirty="0"/>
        </a:p>
      </dgm:t>
    </dgm:pt>
    <dgm:pt modelId="{803BFFC9-BACC-4FCA-95CD-E742108E7A2A}" type="parTrans" cxnId="{61CBF9FF-EAAE-4501-A04B-9AC233CCD85E}">
      <dgm:prSet/>
      <dgm:spPr/>
      <dgm:t>
        <a:bodyPr/>
        <a:lstStyle/>
        <a:p>
          <a:endParaRPr lang="it-IT"/>
        </a:p>
      </dgm:t>
    </dgm:pt>
    <dgm:pt modelId="{79705D1D-4681-4505-B8A4-838500537510}" type="sibTrans" cxnId="{61CBF9FF-EAAE-4501-A04B-9AC233CCD85E}">
      <dgm:prSet/>
      <dgm:spPr/>
      <dgm:t>
        <a:bodyPr/>
        <a:lstStyle/>
        <a:p>
          <a:endParaRPr lang="it-IT"/>
        </a:p>
      </dgm:t>
    </dgm:pt>
    <dgm:pt modelId="{60BBA2DF-AC98-44B2-9518-05F6CE3D07DE}">
      <dgm:prSet phldrT="[Testo]" custT="1"/>
      <dgm:spPr/>
      <dgm:t>
        <a:bodyPr/>
        <a:lstStyle/>
        <a:p>
          <a:pPr>
            <a:buFont typeface="Arial" charset="0"/>
            <a:buChar char="o"/>
          </a:pPr>
          <a:r>
            <a:rPr lang="it-IT" altLang="it-IT" sz="1600" dirty="0"/>
            <a:t>Individuazione dei </a:t>
          </a:r>
          <a:r>
            <a:rPr lang="it-IT" altLang="it-IT" sz="1600" b="1" dirty="0"/>
            <a:t>descrittori/indicatori  </a:t>
          </a:r>
          <a:r>
            <a:rPr lang="it-IT" altLang="it-IT" sz="1600" dirty="0"/>
            <a:t>di competenza e loro</a:t>
          </a:r>
          <a:r>
            <a:rPr lang="it-IT" altLang="it-IT" sz="1600" b="1" dirty="0"/>
            <a:t> </a:t>
          </a:r>
          <a:r>
            <a:rPr lang="it-IT" altLang="it-IT" sz="1600" dirty="0"/>
            <a:t>declinazione rispetto alle diverse dimensioni</a:t>
          </a:r>
          <a:endParaRPr lang="it-IT" sz="1600" dirty="0"/>
        </a:p>
      </dgm:t>
    </dgm:pt>
    <dgm:pt modelId="{DC958EA9-7018-44F4-AAF2-3604FA0D785C}" type="parTrans" cxnId="{C6C3BCC9-8C2F-4DAC-980F-19FE33827045}">
      <dgm:prSet/>
      <dgm:spPr/>
      <dgm:t>
        <a:bodyPr/>
        <a:lstStyle/>
        <a:p>
          <a:endParaRPr lang="it-IT"/>
        </a:p>
      </dgm:t>
    </dgm:pt>
    <dgm:pt modelId="{33020DAA-754C-4F5E-9E6E-3AE057F64FD6}" type="sibTrans" cxnId="{C6C3BCC9-8C2F-4DAC-980F-19FE33827045}">
      <dgm:prSet/>
      <dgm:spPr/>
      <dgm:t>
        <a:bodyPr/>
        <a:lstStyle/>
        <a:p>
          <a:endParaRPr lang="it-IT"/>
        </a:p>
      </dgm:t>
    </dgm:pt>
    <dgm:pt modelId="{6F78B548-1E96-4C8B-990A-1DF92F0E34CD}">
      <dgm:prSet phldrT="[Testo]" custT="1"/>
      <dgm:spPr/>
      <dgm:t>
        <a:bodyPr/>
        <a:lstStyle/>
        <a:p>
          <a:pPr>
            <a:buFont typeface="Arial" charset="0"/>
            <a:buChar char="o"/>
          </a:pPr>
          <a:r>
            <a:rPr lang="it-IT" altLang="it-IT" sz="1600" dirty="0"/>
            <a:t>Definizione, sulla base degli indicatori di competenza, di diversi </a:t>
          </a:r>
          <a:r>
            <a:rPr lang="it-IT" altLang="it-IT" sz="1600" b="1" dirty="0"/>
            <a:t>livelli di padronanza, attraverso una chiara</a:t>
          </a:r>
          <a:r>
            <a:rPr lang="it-IT" altLang="it-IT" sz="1600" dirty="0"/>
            <a:t> </a:t>
          </a:r>
          <a:r>
            <a:rPr lang="it-IT" altLang="it-IT" sz="1600" b="1" dirty="0"/>
            <a:t>indicazione dei fattori di complessità</a:t>
          </a:r>
          <a:r>
            <a:rPr lang="it-IT" altLang="it-IT" sz="1600" dirty="0"/>
            <a:t> a livello di processi cognitivi e metacognitivi che qualificano, in termini di</a:t>
          </a:r>
          <a:r>
            <a:rPr lang="it-IT" altLang="it-IT" sz="1600" b="1" dirty="0"/>
            <a:t> progressione</a:t>
          </a:r>
          <a:r>
            <a:rPr lang="it-IT" altLang="it-IT" sz="1600" dirty="0"/>
            <a:t> (e non di una mera estensione di conoscenze), il passaggio da un livello all’altro</a:t>
          </a:r>
          <a:endParaRPr lang="it-IT" sz="1600" dirty="0"/>
        </a:p>
      </dgm:t>
    </dgm:pt>
    <dgm:pt modelId="{58723C38-E203-4F8E-866F-14A8AD17D21A}" type="parTrans" cxnId="{E116432C-96A4-4986-8F7F-EA87FA82896D}">
      <dgm:prSet/>
      <dgm:spPr/>
      <dgm:t>
        <a:bodyPr/>
        <a:lstStyle/>
        <a:p>
          <a:endParaRPr lang="it-IT"/>
        </a:p>
      </dgm:t>
    </dgm:pt>
    <dgm:pt modelId="{9F177CFA-64E1-4BAE-AA8C-97544E4001AB}" type="sibTrans" cxnId="{E116432C-96A4-4986-8F7F-EA87FA82896D}">
      <dgm:prSet/>
      <dgm:spPr/>
      <dgm:t>
        <a:bodyPr/>
        <a:lstStyle/>
        <a:p>
          <a:endParaRPr lang="it-IT"/>
        </a:p>
      </dgm:t>
    </dgm:pt>
    <dgm:pt modelId="{C4478F8A-707B-490E-9DBF-3FA9A713D16C}" type="pres">
      <dgm:prSet presAssocID="{212634F0-5A79-479A-8EF0-20EE3279FE7C}" presName="rootnode" presStyleCnt="0">
        <dgm:presLayoutVars>
          <dgm:chMax/>
          <dgm:chPref/>
          <dgm:dir/>
          <dgm:animLvl val="lvl"/>
        </dgm:presLayoutVars>
      </dgm:prSet>
      <dgm:spPr/>
    </dgm:pt>
    <dgm:pt modelId="{282A5D19-FB71-47DC-8593-6841B2089EEC}" type="pres">
      <dgm:prSet presAssocID="{9D304AC2-FF42-4DE8-A694-29D773CD952C}" presName="composite" presStyleCnt="0"/>
      <dgm:spPr/>
    </dgm:pt>
    <dgm:pt modelId="{EA59B7F9-E7AF-4207-9B42-F1050AE7FA41}" type="pres">
      <dgm:prSet presAssocID="{9D304AC2-FF42-4DE8-A694-29D773CD952C}" presName="LShape" presStyleLbl="alignNode1" presStyleIdx="0" presStyleCnt="5"/>
      <dgm:spPr/>
    </dgm:pt>
    <dgm:pt modelId="{5D9FFC04-479B-4A95-BDCA-016BC4A59512}" type="pres">
      <dgm:prSet presAssocID="{9D304AC2-FF42-4DE8-A694-29D773CD952C}" presName="ParentText" presStyleLbl="revTx" presStyleIdx="0" presStyleCnt="3" custLinFactNeighborX="-433" custLinFactNeighborY="-1999">
        <dgm:presLayoutVars>
          <dgm:chMax val="0"/>
          <dgm:chPref val="0"/>
          <dgm:bulletEnabled val="1"/>
        </dgm:presLayoutVars>
      </dgm:prSet>
      <dgm:spPr/>
    </dgm:pt>
    <dgm:pt modelId="{EF547B93-56C0-48C3-A7C4-54CC14A28646}" type="pres">
      <dgm:prSet presAssocID="{9D304AC2-FF42-4DE8-A694-29D773CD952C}" presName="Triangle" presStyleLbl="alignNode1" presStyleIdx="1" presStyleCnt="5"/>
      <dgm:spPr/>
    </dgm:pt>
    <dgm:pt modelId="{BE5C1685-9B0F-441B-828D-57087D0ED413}" type="pres">
      <dgm:prSet presAssocID="{79705D1D-4681-4505-B8A4-838500537510}" presName="sibTrans" presStyleCnt="0"/>
      <dgm:spPr/>
    </dgm:pt>
    <dgm:pt modelId="{B70D3501-79F4-4124-984E-EA3B49FB13C1}" type="pres">
      <dgm:prSet presAssocID="{79705D1D-4681-4505-B8A4-838500537510}" presName="space" presStyleCnt="0"/>
      <dgm:spPr/>
    </dgm:pt>
    <dgm:pt modelId="{2BCEFE83-F464-445F-A409-D9BCE9588FA8}" type="pres">
      <dgm:prSet presAssocID="{60BBA2DF-AC98-44B2-9518-05F6CE3D07DE}" presName="composite" presStyleCnt="0"/>
      <dgm:spPr/>
    </dgm:pt>
    <dgm:pt modelId="{59677926-59CE-4AE8-BAB8-425A0125F72A}" type="pres">
      <dgm:prSet presAssocID="{60BBA2DF-AC98-44B2-9518-05F6CE3D07DE}" presName="LShape" presStyleLbl="alignNode1" presStyleIdx="2" presStyleCnt="5"/>
      <dgm:spPr/>
    </dgm:pt>
    <dgm:pt modelId="{D20DAE06-A7B4-411B-8CCE-96B5314C1F0A}" type="pres">
      <dgm:prSet presAssocID="{60BBA2DF-AC98-44B2-9518-05F6CE3D07DE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7DF3BDA-70DE-45B3-A7E3-F17498366F5D}" type="pres">
      <dgm:prSet presAssocID="{60BBA2DF-AC98-44B2-9518-05F6CE3D07DE}" presName="Triangle" presStyleLbl="alignNode1" presStyleIdx="3" presStyleCnt="5"/>
      <dgm:spPr/>
    </dgm:pt>
    <dgm:pt modelId="{0918C9AA-E989-497B-8E13-BE9E213C5AD3}" type="pres">
      <dgm:prSet presAssocID="{33020DAA-754C-4F5E-9E6E-3AE057F64FD6}" presName="sibTrans" presStyleCnt="0"/>
      <dgm:spPr/>
    </dgm:pt>
    <dgm:pt modelId="{73D27FEA-B219-4FAA-A43E-A1A4317056E9}" type="pres">
      <dgm:prSet presAssocID="{33020DAA-754C-4F5E-9E6E-3AE057F64FD6}" presName="space" presStyleCnt="0"/>
      <dgm:spPr/>
    </dgm:pt>
    <dgm:pt modelId="{3A25DDC8-4A44-4FF3-8EB8-C4EDB8C4BD65}" type="pres">
      <dgm:prSet presAssocID="{6F78B548-1E96-4C8B-990A-1DF92F0E34CD}" presName="composite" presStyleCnt="0"/>
      <dgm:spPr/>
    </dgm:pt>
    <dgm:pt modelId="{A8C33D6A-D217-40FF-A38C-54E405F5DB25}" type="pres">
      <dgm:prSet presAssocID="{6F78B548-1E96-4C8B-990A-1DF92F0E34CD}" presName="LShape" presStyleLbl="alignNode1" presStyleIdx="4" presStyleCnt="5"/>
      <dgm:spPr/>
    </dgm:pt>
    <dgm:pt modelId="{2C1DC83E-8B70-419B-9B2F-1492056CB057}" type="pres">
      <dgm:prSet presAssocID="{6F78B548-1E96-4C8B-990A-1DF92F0E34C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1B78D21-6CD9-422C-A1EE-45ECD6C214A6}" type="presOf" srcId="{60BBA2DF-AC98-44B2-9518-05F6CE3D07DE}" destId="{D20DAE06-A7B4-411B-8CCE-96B5314C1F0A}" srcOrd="0" destOrd="0" presId="urn:microsoft.com/office/officeart/2009/3/layout/StepUpProcess"/>
    <dgm:cxn modelId="{E116432C-96A4-4986-8F7F-EA87FA82896D}" srcId="{212634F0-5A79-479A-8EF0-20EE3279FE7C}" destId="{6F78B548-1E96-4C8B-990A-1DF92F0E34CD}" srcOrd="2" destOrd="0" parTransId="{58723C38-E203-4F8E-866F-14A8AD17D21A}" sibTransId="{9F177CFA-64E1-4BAE-AA8C-97544E4001AB}"/>
    <dgm:cxn modelId="{7F85434B-7667-441C-98DC-CDE9A0A45D19}" type="presOf" srcId="{6F78B548-1E96-4C8B-990A-1DF92F0E34CD}" destId="{2C1DC83E-8B70-419B-9B2F-1492056CB057}" srcOrd="0" destOrd="0" presId="urn:microsoft.com/office/officeart/2009/3/layout/StepUpProcess"/>
    <dgm:cxn modelId="{FE50D981-2AA2-43A3-A841-3FD528D159D9}" type="presOf" srcId="{212634F0-5A79-479A-8EF0-20EE3279FE7C}" destId="{C4478F8A-707B-490E-9DBF-3FA9A713D16C}" srcOrd="0" destOrd="0" presId="urn:microsoft.com/office/officeart/2009/3/layout/StepUpProcess"/>
    <dgm:cxn modelId="{46B973B0-613F-4BF2-833C-829ADD25E7CB}" type="presOf" srcId="{9D304AC2-FF42-4DE8-A694-29D773CD952C}" destId="{5D9FFC04-479B-4A95-BDCA-016BC4A59512}" srcOrd="0" destOrd="0" presId="urn:microsoft.com/office/officeart/2009/3/layout/StepUpProcess"/>
    <dgm:cxn modelId="{C6C3BCC9-8C2F-4DAC-980F-19FE33827045}" srcId="{212634F0-5A79-479A-8EF0-20EE3279FE7C}" destId="{60BBA2DF-AC98-44B2-9518-05F6CE3D07DE}" srcOrd="1" destOrd="0" parTransId="{DC958EA9-7018-44F4-AAF2-3604FA0D785C}" sibTransId="{33020DAA-754C-4F5E-9E6E-3AE057F64FD6}"/>
    <dgm:cxn modelId="{61CBF9FF-EAAE-4501-A04B-9AC233CCD85E}" srcId="{212634F0-5A79-479A-8EF0-20EE3279FE7C}" destId="{9D304AC2-FF42-4DE8-A694-29D773CD952C}" srcOrd="0" destOrd="0" parTransId="{803BFFC9-BACC-4FCA-95CD-E742108E7A2A}" sibTransId="{79705D1D-4681-4505-B8A4-838500537510}"/>
    <dgm:cxn modelId="{4D82C09B-7DE9-4D43-9358-9886FDD944D7}" type="presParOf" srcId="{C4478F8A-707B-490E-9DBF-3FA9A713D16C}" destId="{282A5D19-FB71-47DC-8593-6841B2089EEC}" srcOrd="0" destOrd="0" presId="urn:microsoft.com/office/officeart/2009/3/layout/StepUpProcess"/>
    <dgm:cxn modelId="{9E49D88A-6D8A-40C4-AEA2-69887F40D07E}" type="presParOf" srcId="{282A5D19-FB71-47DC-8593-6841B2089EEC}" destId="{EA59B7F9-E7AF-4207-9B42-F1050AE7FA41}" srcOrd="0" destOrd="0" presId="urn:microsoft.com/office/officeart/2009/3/layout/StepUpProcess"/>
    <dgm:cxn modelId="{4B642682-664B-4F7F-B25D-45DB9F3E24E4}" type="presParOf" srcId="{282A5D19-FB71-47DC-8593-6841B2089EEC}" destId="{5D9FFC04-479B-4A95-BDCA-016BC4A59512}" srcOrd="1" destOrd="0" presId="urn:microsoft.com/office/officeart/2009/3/layout/StepUpProcess"/>
    <dgm:cxn modelId="{9720C5AF-693D-4F18-99AF-2A28B984E96D}" type="presParOf" srcId="{282A5D19-FB71-47DC-8593-6841B2089EEC}" destId="{EF547B93-56C0-48C3-A7C4-54CC14A28646}" srcOrd="2" destOrd="0" presId="urn:microsoft.com/office/officeart/2009/3/layout/StepUpProcess"/>
    <dgm:cxn modelId="{39AC450B-A4B5-4B6A-BE30-7EEC50A222C3}" type="presParOf" srcId="{C4478F8A-707B-490E-9DBF-3FA9A713D16C}" destId="{BE5C1685-9B0F-441B-828D-57087D0ED413}" srcOrd="1" destOrd="0" presId="urn:microsoft.com/office/officeart/2009/3/layout/StepUpProcess"/>
    <dgm:cxn modelId="{60709ACA-3BF3-4D7C-B637-C7B814609702}" type="presParOf" srcId="{BE5C1685-9B0F-441B-828D-57087D0ED413}" destId="{B70D3501-79F4-4124-984E-EA3B49FB13C1}" srcOrd="0" destOrd="0" presId="urn:microsoft.com/office/officeart/2009/3/layout/StepUpProcess"/>
    <dgm:cxn modelId="{3D55A50A-8416-4E56-B0D1-EC31343452D5}" type="presParOf" srcId="{C4478F8A-707B-490E-9DBF-3FA9A713D16C}" destId="{2BCEFE83-F464-445F-A409-D9BCE9588FA8}" srcOrd="2" destOrd="0" presId="urn:microsoft.com/office/officeart/2009/3/layout/StepUpProcess"/>
    <dgm:cxn modelId="{90BE682B-C7FA-49D4-9DFE-48808801EAE7}" type="presParOf" srcId="{2BCEFE83-F464-445F-A409-D9BCE9588FA8}" destId="{59677926-59CE-4AE8-BAB8-425A0125F72A}" srcOrd="0" destOrd="0" presId="urn:microsoft.com/office/officeart/2009/3/layout/StepUpProcess"/>
    <dgm:cxn modelId="{A476F2D4-4191-4396-9644-2A1CF02B4F77}" type="presParOf" srcId="{2BCEFE83-F464-445F-A409-D9BCE9588FA8}" destId="{D20DAE06-A7B4-411B-8CCE-96B5314C1F0A}" srcOrd="1" destOrd="0" presId="urn:microsoft.com/office/officeart/2009/3/layout/StepUpProcess"/>
    <dgm:cxn modelId="{13AE3C9D-708E-46AC-BA8F-62CE3D620130}" type="presParOf" srcId="{2BCEFE83-F464-445F-A409-D9BCE9588FA8}" destId="{F7DF3BDA-70DE-45B3-A7E3-F17498366F5D}" srcOrd="2" destOrd="0" presId="urn:microsoft.com/office/officeart/2009/3/layout/StepUpProcess"/>
    <dgm:cxn modelId="{717F182C-2D6B-48E6-B4F9-E4EF18920B35}" type="presParOf" srcId="{C4478F8A-707B-490E-9DBF-3FA9A713D16C}" destId="{0918C9AA-E989-497B-8E13-BE9E213C5AD3}" srcOrd="3" destOrd="0" presId="urn:microsoft.com/office/officeart/2009/3/layout/StepUpProcess"/>
    <dgm:cxn modelId="{F0CB6FE2-6400-444C-B65B-421F0E1AB3DE}" type="presParOf" srcId="{0918C9AA-E989-497B-8E13-BE9E213C5AD3}" destId="{73D27FEA-B219-4FAA-A43E-A1A4317056E9}" srcOrd="0" destOrd="0" presId="urn:microsoft.com/office/officeart/2009/3/layout/StepUpProcess"/>
    <dgm:cxn modelId="{F0CE8E09-70CB-4E35-B6AE-145D5B2A7302}" type="presParOf" srcId="{C4478F8A-707B-490E-9DBF-3FA9A713D16C}" destId="{3A25DDC8-4A44-4FF3-8EB8-C4EDB8C4BD65}" srcOrd="4" destOrd="0" presId="urn:microsoft.com/office/officeart/2009/3/layout/StepUpProcess"/>
    <dgm:cxn modelId="{84D60E0E-D61D-477E-8CBB-370AC7240997}" type="presParOf" srcId="{3A25DDC8-4A44-4FF3-8EB8-C4EDB8C4BD65}" destId="{A8C33D6A-D217-40FF-A38C-54E405F5DB25}" srcOrd="0" destOrd="0" presId="urn:microsoft.com/office/officeart/2009/3/layout/StepUpProcess"/>
    <dgm:cxn modelId="{F80A2E9C-61FE-48C7-9964-0F3596917F6B}" type="presParOf" srcId="{3A25DDC8-4A44-4FF3-8EB8-C4EDB8C4BD65}" destId="{2C1DC83E-8B70-419B-9B2F-1492056CB05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110460-71A1-43FA-B33C-79060E6C668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FAC3D21-C113-4E46-9723-D4B2DE5F99D4}">
      <dgm:prSet phldrT="[Testo]"/>
      <dgm:spPr/>
      <dgm:t>
        <a:bodyPr/>
        <a:lstStyle/>
        <a:p>
          <a:pPr algn="l"/>
          <a:r>
            <a:rPr lang="it-IT" dirty="0"/>
            <a:t>Profilatura Secondaria I grado</a:t>
          </a:r>
        </a:p>
        <a:p>
          <a:pPr algn="l"/>
          <a:r>
            <a:rPr lang="it-IT" dirty="0"/>
            <a:t>Licei</a:t>
          </a:r>
        </a:p>
        <a:p>
          <a:pPr algn="l"/>
          <a:r>
            <a:rPr lang="it-IT" dirty="0"/>
            <a:t>Istituti Tecnici </a:t>
          </a:r>
        </a:p>
        <a:p>
          <a:pPr algn="l"/>
          <a:r>
            <a:rPr lang="it-IT" dirty="0"/>
            <a:t>Istituti professionali</a:t>
          </a:r>
        </a:p>
      </dgm:t>
    </dgm:pt>
    <dgm:pt modelId="{B85DF62E-8569-4AB8-B242-AC080017CCC4}" type="parTrans" cxnId="{77331B66-8FFE-4E76-8974-75590A66DF3D}">
      <dgm:prSet/>
      <dgm:spPr/>
      <dgm:t>
        <a:bodyPr/>
        <a:lstStyle/>
        <a:p>
          <a:endParaRPr lang="it-IT"/>
        </a:p>
      </dgm:t>
    </dgm:pt>
    <dgm:pt modelId="{8C4ED3C6-8572-434A-A941-D3624C35D415}" type="sibTrans" cxnId="{77331B66-8FFE-4E76-8974-75590A66DF3D}">
      <dgm:prSet/>
      <dgm:spPr/>
      <dgm:t>
        <a:bodyPr/>
        <a:lstStyle/>
        <a:p>
          <a:endParaRPr lang="it-IT"/>
        </a:p>
      </dgm:t>
    </dgm:pt>
    <dgm:pt modelId="{BD73691F-2266-4788-BF0B-223D1A7B6E49}">
      <dgm:prSet phldrT="[Tes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b="1" dirty="0"/>
            <a:t>Revisione profilatura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b="1" dirty="0"/>
            <a:t>Istituti  professionali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dirty="0"/>
            <a:t>Riforma Istruzione -professionale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it-IT" sz="1500" dirty="0"/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500" dirty="0"/>
        </a:p>
      </dgm:t>
    </dgm:pt>
    <dgm:pt modelId="{C5DC7FE0-BC15-4F2B-A9EF-F00019CA365E}" type="parTrans" cxnId="{5833A5D0-B1F5-40E3-B97F-91771B0FC792}">
      <dgm:prSet/>
      <dgm:spPr/>
      <dgm:t>
        <a:bodyPr/>
        <a:lstStyle/>
        <a:p>
          <a:endParaRPr lang="it-IT"/>
        </a:p>
      </dgm:t>
    </dgm:pt>
    <dgm:pt modelId="{CF1B2897-3694-462F-9739-5FEC7C07FA40}" type="sibTrans" cxnId="{5833A5D0-B1F5-40E3-B97F-91771B0FC792}">
      <dgm:prSet/>
      <dgm:spPr/>
      <dgm:t>
        <a:bodyPr/>
        <a:lstStyle/>
        <a:p>
          <a:endParaRPr lang="it-IT"/>
        </a:p>
      </dgm:t>
    </dgm:pt>
    <dgm:pt modelId="{3EDDECC2-DCB2-4F13-B62F-84D30B3F7DF0}">
      <dgm:prSet phldrT="[Testo]" custT="1"/>
      <dgm:spPr/>
      <dgm:t>
        <a:bodyPr/>
        <a:lstStyle/>
        <a:p>
          <a:pPr algn="l"/>
          <a:r>
            <a:rPr lang="it-IT" sz="2200" b="1" dirty="0"/>
            <a:t>Elaborazione profilatura Formazione professionale</a:t>
          </a:r>
        </a:p>
      </dgm:t>
    </dgm:pt>
    <dgm:pt modelId="{71CE10C3-44B1-45C0-8B11-79FFF140B70B}" type="parTrans" cxnId="{D630D876-2455-406C-A63E-4C5BC8F8B7E9}">
      <dgm:prSet/>
      <dgm:spPr/>
      <dgm:t>
        <a:bodyPr/>
        <a:lstStyle/>
        <a:p>
          <a:endParaRPr lang="it-IT"/>
        </a:p>
      </dgm:t>
    </dgm:pt>
    <dgm:pt modelId="{02B8B46C-BA58-4A66-86FE-E66DE0905765}" type="sibTrans" cxnId="{D630D876-2455-406C-A63E-4C5BC8F8B7E9}">
      <dgm:prSet/>
      <dgm:spPr/>
      <dgm:t>
        <a:bodyPr/>
        <a:lstStyle/>
        <a:p>
          <a:endParaRPr lang="it-IT"/>
        </a:p>
      </dgm:t>
    </dgm:pt>
    <dgm:pt modelId="{292EA801-49D6-47BC-B30A-324CE5B4D1CA}" type="pres">
      <dgm:prSet presAssocID="{85110460-71A1-43FA-B33C-79060E6C6685}" presName="arrowDiagram" presStyleCnt="0">
        <dgm:presLayoutVars>
          <dgm:chMax val="5"/>
          <dgm:dir/>
          <dgm:resizeHandles val="exact"/>
        </dgm:presLayoutVars>
      </dgm:prSet>
      <dgm:spPr/>
    </dgm:pt>
    <dgm:pt modelId="{EFDC7C8C-BEE0-4F3C-9A25-74A2D79D55A5}" type="pres">
      <dgm:prSet presAssocID="{85110460-71A1-43FA-B33C-79060E6C6685}" presName="arrow" presStyleLbl="bgShp" presStyleIdx="0" presStyleCnt="1" custAng="979372"/>
      <dgm:spPr>
        <a:solidFill>
          <a:schemeClr val="accent1">
            <a:lumMod val="5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400587AE-DA64-4FB3-A24D-FF3C002E66F7}" type="pres">
      <dgm:prSet presAssocID="{85110460-71A1-43FA-B33C-79060E6C6685}" presName="arrowDiagram3" presStyleCnt="0"/>
      <dgm:spPr/>
    </dgm:pt>
    <dgm:pt modelId="{D213A821-2936-425E-9A07-0E2E2A0D3B37}" type="pres">
      <dgm:prSet presAssocID="{CFAC3D21-C113-4E46-9723-D4B2DE5F99D4}" presName="bullet3a" presStyleLbl="node1" presStyleIdx="0" presStyleCnt="3" custLinFactY="-200000" custLinFactNeighborX="-44070" custLinFactNeighborY="-216667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4BEFC2A8-5E95-4A4E-815F-49565B977945}" type="pres">
      <dgm:prSet presAssocID="{CFAC3D21-C113-4E46-9723-D4B2DE5F99D4}" presName="textBox3a" presStyleLbl="revTx" presStyleIdx="0" presStyleCnt="3" custLinFactNeighborX="-51788" custLinFactNeighborY="-32499">
        <dgm:presLayoutVars>
          <dgm:bulletEnabled val="1"/>
        </dgm:presLayoutVars>
      </dgm:prSet>
      <dgm:spPr/>
    </dgm:pt>
    <dgm:pt modelId="{6DECBF13-BE47-4FC1-A199-790F16123637}" type="pres">
      <dgm:prSet presAssocID="{BD73691F-2266-4788-BF0B-223D1A7B6E49}" presName="bullet3b" presStyleLbl="node1" presStyleIdx="1" presStyleCnt="3" custLinFactNeighborX="24379" custLinFactNeighborY="-5984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29285F2-EEA1-4392-952F-735C99286E8E}" type="pres">
      <dgm:prSet presAssocID="{BD73691F-2266-4788-BF0B-223D1A7B6E49}" presName="textBox3b" presStyleLbl="revTx" presStyleIdx="1" presStyleCnt="3" custScaleX="140626" custScaleY="46691" custLinFactNeighborX="-17796" custLinFactNeighborY="-12561">
        <dgm:presLayoutVars>
          <dgm:bulletEnabled val="1"/>
        </dgm:presLayoutVars>
      </dgm:prSet>
      <dgm:spPr/>
    </dgm:pt>
    <dgm:pt modelId="{A28DF04B-95D7-49F3-9F18-9C0F6E194599}" type="pres">
      <dgm:prSet presAssocID="{3EDDECC2-DCB2-4F13-B62F-84D30B3F7DF0}" presName="bullet3c" presStyleLbl="node1" presStyleIdx="2" presStyleCnt="3" custLinFactNeighborX="80128" custLinFactNeighborY="67308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E65028AA-D094-4BF2-8022-A0927EC41B15}" type="pres">
      <dgm:prSet presAssocID="{3EDDECC2-DCB2-4F13-B62F-84D30B3F7DF0}" presName="textBox3c" presStyleLbl="revTx" presStyleIdx="2" presStyleCnt="3" custScaleX="163972" custScaleY="50120" custLinFactNeighborX="15123" custLinFactNeighborY="11645">
        <dgm:presLayoutVars>
          <dgm:bulletEnabled val="1"/>
        </dgm:presLayoutVars>
      </dgm:prSet>
      <dgm:spPr/>
    </dgm:pt>
  </dgm:ptLst>
  <dgm:cxnLst>
    <dgm:cxn modelId="{5A1EAE11-EBF1-4122-8761-E88B71249930}" type="presOf" srcId="{85110460-71A1-43FA-B33C-79060E6C6685}" destId="{292EA801-49D6-47BC-B30A-324CE5B4D1CA}" srcOrd="0" destOrd="0" presId="urn:microsoft.com/office/officeart/2005/8/layout/arrow2"/>
    <dgm:cxn modelId="{04850638-F3DB-47B2-B690-ABDB266DAB73}" type="presOf" srcId="{3EDDECC2-DCB2-4F13-B62F-84D30B3F7DF0}" destId="{E65028AA-D094-4BF2-8022-A0927EC41B15}" srcOrd="0" destOrd="0" presId="urn:microsoft.com/office/officeart/2005/8/layout/arrow2"/>
    <dgm:cxn modelId="{77331B66-8FFE-4E76-8974-75590A66DF3D}" srcId="{85110460-71A1-43FA-B33C-79060E6C6685}" destId="{CFAC3D21-C113-4E46-9723-D4B2DE5F99D4}" srcOrd="0" destOrd="0" parTransId="{B85DF62E-8569-4AB8-B242-AC080017CCC4}" sibTransId="{8C4ED3C6-8572-434A-A941-D3624C35D415}"/>
    <dgm:cxn modelId="{DBCC2E51-A59D-4D06-8CC1-1612FF1439D1}" type="presOf" srcId="{CFAC3D21-C113-4E46-9723-D4B2DE5F99D4}" destId="{4BEFC2A8-5E95-4A4E-815F-49565B977945}" srcOrd="0" destOrd="0" presId="urn:microsoft.com/office/officeart/2005/8/layout/arrow2"/>
    <dgm:cxn modelId="{D630D876-2455-406C-A63E-4C5BC8F8B7E9}" srcId="{85110460-71A1-43FA-B33C-79060E6C6685}" destId="{3EDDECC2-DCB2-4F13-B62F-84D30B3F7DF0}" srcOrd="2" destOrd="0" parTransId="{71CE10C3-44B1-45C0-8B11-79FFF140B70B}" sibTransId="{02B8B46C-BA58-4A66-86FE-E66DE0905765}"/>
    <dgm:cxn modelId="{20B298AD-98DB-43A0-AF4D-FB21DF8003B6}" type="presOf" srcId="{BD73691F-2266-4788-BF0B-223D1A7B6E49}" destId="{F29285F2-EEA1-4392-952F-735C99286E8E}" srcOrd="0" destOrd="0" presId="urn:microsoft.com/office/officeart/2005/8/layout/arrow2"/>
    <dgm:cxn modelId="{5833A5D0-B1F5-40E3-B97F-91771B0FC792}" srcId="{85110460-71A1-43FA-B33C-79060E6C6685}" destId="{BD73691F-2266-4788-BF0B-223D1A7B6E49}" srcOrd="1" destOrd="0" parTransId="{C5DC7FE0-BC15-4F2B-A9EF-F00019CA365E}" sibTransId="{CF1B2897-3694-462F-9739-5FEC7C07FA40}"/>
    <dgm:cxn modelId="{E6A7C367-4190-4922-832A-835F91E8AEE9}" type="presParOf" srcId="{292EA801-49D6-47BC-B30A-324CE5B4D1CA}" destId="{EFDC7C8C-BEE0-4F3C-9A25-74A2D79D55A5}" srcOrd="0" destOrd="0" presId="urn:microsoft.com/office/officeart/2005/8/layout/arrow2"/>
    <dgm:cxn modelId="{87A2B21E-5F9D-473C-A614-705A17D3645C}" type="presParOf" srcId="{292EA801-49D6-47BC-B30A-324CE5B4D1CA}" destId="{400587AE-DA64-4FB3-A24D-FF3C002E66F7}" srcOrd="1" destOrd="0" presId="urn:microsoft.com/office/officeart/2005/8/layout/arrow2"/>
    <dgm:cxn modelId="{82E2E544-606F-436E-BD23-3B9DFF4D1119}" type="presParOf" srcId="{400587AE-DA64-4FB3-A24D-FF3C002E66F7}" destId="{D213A821-2936-425E-9A07-0E2E2A0D3B37}" srcOrd="0" destOrd="0" presId="urn:microsoft.com/office/officeart/2005/8/layout/arrow2"/>
    <dgm:cxn modelId="{E3D2672B-D5CA-4174-8379-20DDF093643A}" type="presParOf" srcId="{400587AE-DA64-4FB3-A24D-FF3C002E66F7}" destId="{4BEFC2A8-5E95-4A4E-815F-49565B977945}" srcOrd="1" destOrd="0" presId="urn:microsoft.com/office/officeart/2005/8/layout/arrow2"/>
    <dgm:cxn modelId="{178243CF-1785-4DA0-A760-EE9F56A8E779}" type="presParOf" srcId="{400587AE-DA64-4FB3-A24D-FF3C002E66F7}" destId="{6DECBF13-BE47-4FC1-A199-790F16123637}" srcOrd="2" destOrd="0" presId="urn:microsoft.com/office/officeart/2005/8/layout/arrow2"/>
    <dgm:cxn modelId="{3A61B4F1-1026-4BB9-A934-8C46FBA09E8E}" type="presParOf" srcId="{400587AE-DA64-4FB3-A24D-FF3C002E66F7}" destId="{F29285F2-EEA1-4392-952F-735C99286E8E}" srcOrd="3" destOrd="0" presId="urn:microsoft.com/office/officeart/2005/8/layout/arrow2"/>
    <dgm:cxn modelId="{F2EF4F49-308D-4A7F-A037-F4E20903F1B4}" type="presParOf" srcId="{400587AE-DA64-4FB3-A24D-FF3C002E66F7}" destId="{A28DF04B-95D7-49F3-9F18-9C0F6E194599}" srcOrd="4" destOrd="0" presId="urn:microsoft.com/office/officeart/2005/8/layout/arrow2"/>
    <dgm:cxn modelId="{52ACB19C-14E4-42A6-AE7C-90AE0F9EE561}" type="presParOf" srcId="{400587AE-DA64-4FB3-A24D-FF3C002E66F7}" destId="{E65028AA-D094-4BF2-8022-A0927EC41B1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90AC2-EBEF-44EE-B7EB-C390620B0679}">
      <dsp:nvSpPr>
        <dsp:cNvPr id="0" name=""/>
        <dsp:cNvSpPr/>
      </dsp:nvSpPr>
      <dsp:spPr>
        <a:xfrm rot="16200000">
          <a:off x="1881" y="2058"/>
          <a:ext cx="3845569" cy="3845569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  <a:sp3d extrusionH="28000" prstMaterial="matte"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Valutazione</a:t>
          </a:r>
        </a:p>
      </dsp:txBody>
      <dsp:txXfrm rot="5400000">
        <a:off x="1882" y="963450"/>
        <a:ext cx="3172594" cy="1922785"/>
      </dsp:txXfrm>
    </dsp:sp>
    <dsp:sp modelId="{B5359789-5C5A-4742-B39C-E3847BA25949}">
      <dsp:nvSpPr>
        <dsp:cNvPr id="0" name=""/>
        <dsp:cNvSpPr/>
      </dsp:nvSpPr>
      <dsp:spPr>
        <a:xfrm rot="5400000">
          <a:off x="6210948" y="2058"/>
          <a:ext cx="3845569" cy="3845569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  <a:sp3d extrusionH="28000" prstMaterial="matte"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Certificazione</a:t>
          </a:r>
        </a:p>
      </dsp:txBody>
      <dsp:txXfrm rot="-5400000">
        <a:off x="6883924" y="963449"/>
        <a:ext cx="3172594" cy="19227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6A48A-5EC5-4689-9AA1-E0339EC3BC17}">
      <dsp:nvSpPr>
        <dsp:cNvPr id="0" name=""/>
        <dsp:cNvSpPr/>
      </dsp:nvSpPr>
      <dsp:spPr>
        <a:xfrm>
          <a:off x="1426767" y="269883"/>
          <a:ext cx="3487725" cy="3487725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tx1"/>
              </a:solidFill>
            </a:rPr>
            <a:t>ISTITUTITECNICI</a:t>
          </a:r>
        </a:p>
      </dsp:txBody>
      <dsp:txXfrm>
        <a:off x="3264882" y="1008949"/>
        <a:ext cx="1245616" cy="1038013"/>
      </dsp:txXfrm>
    </dsp:sp>
    <dsp:sp modelId="{1F786AA6-16AC-44C8-A9C2-C4CC065323C9}">
      <dsp:nvSpPr>
        <dsp:cNvPr id="0" name=""/>
        <dsp:cNvSpPr/>
      </dsp:nvSpPr>
      <dsp:spPr>
        <a:xfrm>
          <a:off x="1354937" y="394445"/>
          <a:ext cx="3487725" cy="3487725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schemeClr val="tx1"/>
              </a:solidFill>
            </a:rPr>
            <a:t>ISTITUTI PROFESSIONALI</a:t>
          </a:r>
        </a:p>
      </dsp:txBody>
      <dsp:txXfrm>
        <a:off x="2185348" y="2657314"/>
        <a:ext cx="1868424" cy="913451"/>
      </dsp:txXfrm>
    </dsp:sp>
    <dsp:sp modelId="{E3405942-3773-4EF8-A703-630997BDE215}">
      <dsp:nvSpPr>
        <dsp:cNvPr id="0" name=""/>
        <dsp:cNvSpPr/>
      </dsp:nvSpPr>
      <dsp:spPr>
        <a:xfrm>
          <a:off x="1283106" y="269883"/>
          <a:ext cx="3487725" cy="3487725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tx1"/>
              </a:solidFill>
            </a:rPr>
            <a:t>LICEI</a:t>
          </a:r>
        </a:p>
      </dsp:txBody>
      <dsp:txXfrm>
        <a:off x="1687101" y="1008949"/>
        <a:ext cx="1245616" cy="1038013"/>
      </dsp:txXfrm>
    </dsp:sp>
    <dsp:sp modelId="{02C9B274-ABA1-4EFF-B02F-B0C254BFED9F}">
      <dsp:nvSpPr>
        <dsp:cNvPr id="0" name=""/>
        <dsp:cNvSpPr/>
      </dsp:nvSpPr>
      <dsp:spPr>
        <a:xfrm>
          <a:off x="1211148" y="53976"/>
          <a:ext cx="3919538" cy="391953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D7C20C-B9E9-4B5A-8C6D-482A216A966F}">
      <dsp:nvSpPr>
        <dsp:cNvPr id="0" name=""/>
        <dsp:cNvSpPr/>
      </dsp:nvSpPr>
      <dsp:spPr>
        <a:xfrm>
          <a:off x="1108536" y="179728"/>
          <a:ext cx="3919538" cy="391953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E29CF04-2387-4FE6-8591-1D9223E6439D}">
      <dsp:nvSpPr>
        <dsp:cNvPr id="0" name=""/>
        <dsp:cNvSpPr/>
      </dsp:nvSpPr>
      <dsp:spPr>
        <a:xfrm>
          <a:off x="1066912" y="53976"/>
          <a:ext cx="3919538" cy="391953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898D01-8BBB-40FB-A962-548B33C6EB51}">
      <dsp:nvSpPr>
        <dsp:cNvPr id="0" name=""/>
        <dsp:cNvSpPr/>
      </dsp:nvSpPr>
      <dsp:spPr>
        <a:xfrm>
          <a:off x="1564826" y="304780"/>
          <a:ext cx="3637076" cy="3637076"/>
        </a:xfrm>
        <a:prstGeom prst="ellipse">
          <a:avLst/>
        </a:prstGeom>
        <a:solidFill>
          <a:srgbClr val="00206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solidFill>
                <a:schemeClr val="bg1"/>
              </a:solidFill>
            </a:rPr>
            <a:t>SCUOLA SECONDARIA PRIMO GRADO</a:t>
          </a:r>
        </a:p>
      </dsp:txBody>
      <dsp:txXfrm>
        <a:off x="2106058" y="846011"/>
        <a:ext cx="2554613" cy="25546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5744F-67DC-4AE8-856A-008114A4B6CE}">
      <dsp:nvSpPr>
        <dsp:cNvPr id="0" name=""/>
        <dsp:cNvSpPr/>
      </dsp:nvSpPr>
      <dsp:spPr>
        <a:xfrm rot="5400000">
          <a:off x="2236633" y="1656611"/>
          <a:ext cx="954707" cy="108690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5FFA62-3314-4C46-9BDF-56ECE84B1BF3}">
      <dsp:nvSpPr>
        <dsp:cNvPr id="0" name=""/>
        <dsp:cNvSpPr/>
      </dsp:nvSpPr>
      <dsp:spPr>
        <a:xfrm>
          <a:off x="1062861" y="373876"/>
          <a:ext cx="1607164" cy="112496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900" kern="1200" dirty="0"/>
            <a:t>1</a:t>
          </a:r>
        </a:p>
      </dsp:txBody>
      <dsp:txXfrm>
        <a:off x="1117787" y="428802"/>
        <a:ext cx="1497312" cy="1015111"/>
      </dsp:txXfrm>
    </dsp:sp>
    <dsp:sp modelId="{A9664446-0C72-470B-99D0-E1CE4EC2F7A3}">
      <dsp:nvSpPr>
        <dsp:cNvPr id="0" name=""/>
        <dsp:cNvSpPr/>
      </dsp:nvSpPr>
      <dsp:spPr>
        <a:xfrm>
          <a:off x="2797716" y="505280"/>
          <a:ext cx="6508825" cy="909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7EA08C-FA71-4D4E-AFA1-6926FBDED90A}">
      <dsp:nvSpPr>
        <dsp:cNvPr id="0" name=""/>
        <dsp:cNvSpPr/>
      </dsp:nvSpPr>
      <dsp:spPr>
        <a:xfrm rot="5400000">
          <a:off x="4864272" y="2895122"/>
          <a:ext cx="954707" cy="108690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675174-3EED-42CC-806C-B28C859E3234}">
      <dsp:nvSpPr>
        <dsp:cNvPr id="0" name=""/>
        <dsp:cNvSpPr/>
      </dsp:nvSpPr>
      <dsp:spPr>
        <a:xfrm>
          <a:off x="3627545" y="1637581"/>
          <a:ext cx="1607164" cy="112496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900" kern="1200" dirty="0"/>
            <a:t>2</a:t>
          </a:r>
        </a:p>
      </dsp:txBody>
      <dsp:txXfrm>
        <a:off x="3682471" y="1692507"/>
        <a:ext cx="1497312" cy="1015111"/>
      </dsp:txXfrm>
    </dsp:sp>
    <dsp:sp modelId="{75664E79-4800-437F-9A46-E9354F01765E}">
      <dsp:nvSpPr>
        <dsp:cNvPr id="0" name=""/>
        <dsp:cNvSpPr/>
      </dsp:nvSpPr>
      <dsp:spPr>
        <a:xfrm>
          <a:off x="3124362" y="1815239"/>
          <a:ext cx="6243157" cy="909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45E22-3890-4DAA-BC8A-137D89403E2F}">
      <dsp:nvSpPr>
        <dsp:cNvPr id="0" name=""/>
        <dsp:cNvSpPr/>
      </dsp:nvSpPr>
      <dsp:spPr>
        <a:xfrm>
          <a:off x="6248535" y="2901286"/>
          <a:ext cx="1607164" cy="112496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900" kern="1200" dirty="0"/>
            <a:t>3</a:t>
          </a:r>
        </a:p>
      </dsp:txBody>
      <dsp:txXfrm>
        <a:off x="6303461" y="2956212"/>
        <a:ext cx="1497312" cy="10151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59B7F9-E7AF-4207-9B42-F1050AE7FA41}">
      <dsp:nvSpPr>
        <dsp:cNvPr id="0" name=""/>
        <dsp:cNvSpPr/>
      </dsp:nvSpPr>
      <dsp:spPr>
        <a:xfrm rot="5400000">
          <a:off x="519694" y="1773954"/>
          <a:ext cx="1560315" cy="259633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9FFC04-479B-4A95-BDCA-016BC4A59512}">
      <dsp:nvSpPr>
        <dsp:cNvPr id="0" name=""/>
        <dsp:cNvSpPr/>
      </dsp:nvSpPr>
      <dsp:spPr>
        <a:xfrm>
          <a:off x="249089" y="2508626"/>
          <a:ext cx="2343981" cy="2054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charset="0"/>
            <a:buNone/>
          </a:pPr>
          <a:r>
            <a:rPr lang="it-IT" altLang="it-IT" sz="1600" kern="1200" dirty="0"/>
            <a:t>Individuazione delle</a:t>
          </a:r>
          <a:r>
            <a:rPr lang="it-IT" altLang="it-IT" sz="1600" b="1" kern="1200" dirty="0"/>
            <a:t> dimensioni </a:t>
          </a:r>
          <a:r>
            <a:rPr lang="it-IT" altLang="it-IT" sz="1600" kern="1200" dirty="0"/>
            <a:t>della competenza riferite ad uno specifico ambito (area di contenuto o di processo) disciplinare </a:t>
          </a:r>
          <a:endParaRPr lang="it-IT" sz="1600" kern="1200" dirty="0"/>
        </a:p>
      </dsp:txBody>
      <dsp:txXfrm>
        <a:off x="249089" y="2508626"/>
        <a:ext cx="2343981" cy="2054637"/>
      </dsp:txXfrm>
    </dsp:sp>
    <dsp:sp modelId="{EF547B93-56C0-48C3-A7C4-54CC14A28646}">
      <dsp:nvSpPr>
        <dsp:cNvPr id="0" name=""/>
        <dsp:cNvSpPr/>
      </dsp:nvSpPr>
      <dsp:spPr>
        <a:xfrm>
          <a:off x="2160959" y="1582810"/>
          <a:ext cx="442260" cy="44226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677926-59CE-4AE8-BAB8-425A0125F72A}">
      <dsp:nvSpPr>
        <dsp:cNvPr id="0" name=""/>
        <dsp:cNvSpPr/>
      </dsp:nvSpPr>
      <dsp:spPr>
        <a:xfrm rot="5400000">
          <a:off x="3389185" y="1063896"/>
          <a:ext cx="1560315" cy="259633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DAE06-A7B4-411B-8CCE-96B5314C1F0A}">
      <dsp:nvSpPr>
        <dsp:cNvPr id="0" name=""/>
        <dsp:cNvSpPr/>
      </dsp:nvSpPr>
      <dsp:spPr>
        <a:xfrm>
          <a:off x="3128730" y="1839639"/>
          <a:ext cx="2343981" cy="2054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charset="0"/>
            <a:buNone/>
          </a:pPr>
          <a:r>
            <a:rPr lang="it-IT" altLang="it-IT" sz="1600" kern="1200" dirty="0"/>
            <a:t>Individuazione dei </a:t>
          </a:r>
          <a:r>
            <a:rPr lang="it-IT" altLang="it-IT" sz="1600" b="1" kern="1200" dirty="0"/>
            <a:t>descrittori/indicatori  </a:t>
          </a:r>
          <a:r>
            <a:rPr lang="it-IT" altLang="it-IT" sz="1600" kern="1200" dirty="0"/>
            <a:t>di competenza e loro</a:t>
          </a:r>
          <a:r>
            <a:rPr lang="it-IT" altLang="it-IT" sz="1600" b="1" kern="1200" dirty="0"/>
            <a:t> </a:t>
          </a:r>
          <a:r>
            <a:rPr lang="it-IT" altLang="it-IT" sz="1600" kern="1200" dirty="0"/>
            <a:t>declinazione rispetto alle diverse dimensioni</a:t>
          </a:r>
          <a:endParaRPr lang="it-IT" sz="1600" kern="1200" dirty="0"/>
        </a:p>
      </dsp:txBody>
      <dsp:txXfrm>
        <a:off x="3128730" y="1839639"/>
        <a:ext cx="2343981" cy="2054637"/>
      </dsp:txXfrm>
    </dsp:sp>
    <dsp:sp modelId="{F7DF3BDA-70DE-45B3-A7E3-F17498366F5D}">
      <dsp:nvSpPr>
        <dsp:cNvPr id="0" name=""/>
        <dsp:cNvSpPr/>
      </dsp:nvSpPr>
      <dsp:spPr>
        <a:xfrm>
          <a:off x="5030451" y="872751"/>
          <a:ext cx="442260" cy="44226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33D6A-D217-40FF-A38C-54E405F5DB25}">
      <dsp:nvSpPr>
        <dsp:cNvPr id="0" name=""/>
        <dsp:cNvSpPr/>
      </dsp:nvSpPr>
      <dsp:spPr>
        <a:xfrm rot="5400000">
          <a:off x="6258677" y="353837"/>
          <a:ext cx="1560315" cy="259633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DC83E-8B70-419B-9B2F-1492056CB057}">
      <dsp:nvSpPr>
        <dsp:cNvPr id="0" name=""/>
        <dsp:cNvSpPr/>
      </dsp:nvSpPr>
      <dsp:spPr>
        <a:xfrm>
          <a:off x="5998221" y="1129581"/>
          <a:ext cx="2343981" cy="2054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charset="0"/>
            <a:buNone/>
          </a:pPr>
          <a:r>
            <a:rPr lang="it-IT" altLang="it-IT" sz="1600" kern="1200" dirty="0"/>
            <a:t>Definizione, sulla base degli indicatori di competenza, di diversi </a:t>
          </a:r>
          <a:r>
            <a:rPr lang="it-IT" altLang="it-IT" sz="1600" b="1" kern="1200" dirty="0"/>
            <a:t>livelli di padronanza, attraverso una chiara</a:t>
          </a:r>
          <a:r>
            <a:rPr lang="it-IT" altLang="it-IT" sz="1600" kern="1200" dirty="0"/>
            <a:t> </a:t>
          </a:r>
          <a:r>
            <a:rPr lang="it-IT" altLang="it-IT" sz="1600" b="1" kern="1200" dirty="0"/>
            <a:t>indicazione dei fattori di complessità</a:t>
          </a:r>
          <a:r>
            <a:rPr lang="it-IT" altLang="it-IT" sz="1600" kern="1200" dirty="0"/>
            <a:t> a livello di processi cognitivi e metacognitivi che qualificano, in termini di</a:t>
          </a:r>
          <a:r>
            <a:rPr lang="it-IT" altLang="it-IT" sz="1600" b="1" kern="1200" dirty="0"/>
            <a:t> progressione</a:t>
          </a:r>
          <a:r>
            <a:rPr lang="it-IT" altLang="it-IT" sz="1600" kern="1200" dirty="0"/>
            <a:t> (e non di una mera estensione di conoscenze), il passaggio da un livello all’altro</a:t>
          </a:r>
          <a:endParaRPr lang="it-IT" sz="1600" kern="1200" dirty="0"/>
        </a:p>
      </dsp:txBody>
      <dsp:txXfrm>
        <a:off x="5998221" y="1129581"/>
        <a:ext cx="2343981" cy="20546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DC7C8C-BEE0-4F3C-9A25-74A2D79D55A5}">
      <dsp:nvSpPr>
        <dsp:cNvPr id="0" name=""/>
        <dsp:cNvSpPr/>
      </dsp:nvSpPr>
      <dsp:spPr>
        <a:xfrm rot="979372">
          <a:off x="0" y="133879"/>
          <a:ext cx="9000066" cy="56250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lumMod val="5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3A821-2936-425E-9A07-0E2E2A0D3B37}">
      <dsp:nvSpPr>
        <dsp:cNvPr id="0" name=""/>
        <dsp:cNvSpPr/>
      </dsp:nvSpPr>
      <dsp:spPr>
        <a:xfrm>
          <a:off x="1039883" y="3041275"/>
          <a:ext cx="234001" cy="2340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EFC2A8-5E95-4A4E-815F-49565B977945}">
      <dsp:nvSpPr>
        <dsp:cNvPr id="0" name=""/>
        <dsp:cNvSpPr/>
      </dsp:nvSpPr>
      <dsp:spPr>
        <a:xfrm>
          <a:off x="174006" y="3604968"/>
          <a:ext cx="2097015" cy="1625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993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Profilatura Secondaria I grado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Licei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Istituti Tecnici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Istituti professionali</a:t>
          </a:r>
        </a:p>
      </dsp:txBody>
      <dsp:txXfrm>
        <a:off x="174006" y="3604968"/>
        <a:ext cx="2097015" cy="1625636"/>
      </dsp:txXfrm>
    </dsp:sp>
    <dsp:sp modelId="{6DECBF13-BE47-4FC1-A199-790F16123637}">
      <dsp:nvSpPr>
        <dsp:cNvPr id="0" name=""/>
        <dsp:cNvSpPr/>
      </dsp:nvSpPr>
      <dsp:spPr>
        <a:xfrm>
          <a:off x="3311647" y="2234272"/>
          <a:ext cx="423003" cy="423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285F2-EEA1-4392-952F-735C99286E8E}">
      <dsp:nvSpPr>
        <dsp:cNvPr id="0" name=""/>
        <dsp:cNvSpPr/>
      </dsp:nvSpPr>
      <dsp:spPr>
        <a:xfrm>
          <a:off x="2596864" y="3130162"/>
          <a:ext cx="3037543" cy="1428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141" tIns="0" rIns="0" bIns="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b="1" kern="1200" dirty="0"/>
            <a:t>Revisione profilatura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b="1" kern="1200" dirty="0"/>
            <a:t>Istituti  professionali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200" kern="1200" dirty="0"/>
            <a:t>Riforma Istruzione -professionale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it-IT" sz="1500" kern="1200" dirty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500" kern="1200" dirty="0"/>
        </a:p>
      </dsp:txBody>
      <dsp:txXfrm>
        <a:off x="2596864" y="3130162"/>
        <a:ext cx="3037543" cy="1428755"/>
      </dsp:txXfrm>
    </dsp:sp>
    <dsp:sp modelId="{A28DF04B-95D7-49F3-9F18-9C0F6E194599}">
      <dsp:nvSpPr>
        <dsp:cNvPr id="0" name=""/>
        <dsp:cNvSpPr/>
      </dsp:nvSpPr>
      <dsp:spPr>
        <a:xfrm>
          <a:off x="6161293" y="1950769"/>
          <a:ext cx="585004" cy="5850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5028AA-D094-4BF2-8022-A0927EC41B15}">
      <dsp:nvSpPr>
        <dsp:cNvPr id="0" name=""/>
        <dsp:cNvSpPr/>
      </dsp:nvSpPr>
      <dsp:spPr>
        <a:xfrm>
          <a:off x="5458244" y="3279772"/>
          <a:ext cx="3541821" cy="1959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982" tIns="0" rIns="0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b="1" kern="1200" dirty="0"/>
            <a:t>Elaborazione profilatura Formazione professionale</a:t>
          </a:r>
        </a:p>
      </dsp:txBody>
      <dsp:txXfrm>
        <a:off x="5458244" y="3279772"/>
        <a:ext cx="3541821" cy="1959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99857-B613-4F31-AD7F-2F0CE7F14E5F}" type="datetimeFigureOut">
              <a:rPr lang="it-IT" smtClean="0"/>
              <a:t>07/10/2022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8CFFC-68CC-45E3-8E6E-86A617398122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40484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193B1-ECF8-40B1-8503-FCA5743CC36C}" type="datetimeFigureOut">
              <a:rPr lang="it-IT" smtClean="0"/>
              <a:t>07/10/2022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E7BD2-8512-400F-91C8-094F663EB48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40377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E7BD2-8512-400F-91C8-094F663EB488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9318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:a16="http://schemas.microsoft.com/office/drawing/2014/main" id="{7EE14AB9-1D5E-4097-9024-86552E0F89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4063"/>
            <a:ext cx="6616700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7" name="Text Box 2">
            <a:extLst>
              <a:ext uri="{FF2B5EF4-FFF2-40B4-BE49-F238E27FC236}">
                <a16:creationId xmlns:a16="http://schemas.microsoft.com/office/drawing/2014/main" id="{3FE8CF1F-95F5-65D6-F9E2-77B05E3F2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>
            <a:extLst>
              <a:ext uri="{FF2B5EF4-FFF2-40B4-BE49-F238E27FC236}">
                <a16:creationId xmlns:a16="http://schemas.microsoft.com/office/drawing/2014/main" id="{7A8F5605-8D23-8985-0389-AD51F0AAA7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7" name="Text Box 2">
            <a:extLst>
              <a:ext uri="{FF2B5EF4-FFF2-40B4-BE49-F238E27FC236}">
                <a16:creationId xmlns:a16="http://schemas.microsoft.com/office/drawing/2014/main" id="{3FFC7098-F634-AC87-96EE-7B2530908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>
            <a:extLst>
              <a:ext uri="{FF2B5EF4-FFF2-40B4-BE49-F238E27FC236}">
                <a16:creationId xmlns:a16="http://schemas.microsoft.com/office/drawing/2014/main" id="{62FE2705-FC30-C928-4E10-F8F41E0357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4063"/>
            <a:ext cx="6616700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3" name="Text Box 2">
            <a:extLst>
              <a:ext uri="{FF2B5EF4-FFF2-40B4-BE49-F238E27FC236}">
                <a16:creationId xmlns:a16="http://schemas.microsoft.com/office/drawing/2014/main" id="{3923AFF8-5966-B47B-3B8B-C285DC2A9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>
            <a:extLst>
              <a:ext uri="{FF2B5EF4-FFF2-40B4-BE49-F238E27FC236}">
                <a16:creationId xmlns:a16="http://schemas.microsoft.com/office/drawing/2014/main" id="{B64653EC-3A00-FFC9-343E-88B75C8EC4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4063"/>
            <a:ext cx="6616700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1" name="Text Box 2">
            <a:extLst>
              <a:ext uri="{FF2B5EF4-FFF2-40B4-BE49-F238E27FC236}">
                <a16:creationId xmlns:a16="http://schemas.microsoft.com/office/drawing/2014/main" id="{A3AAA3AD-783F-70AD-9FCA-D67822CFE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>
            <a:extLst>
              <a:ext uri="{FF2B5EF4-FFF2-40B4-BE49-F238E27FC236}">
                <a16:creationId xmlns:a16="http://schemas.microsoft.com/office/drawing/2014/main" id="{BD65A0BD-A0AF-C8F5-6778-CC0DBBAD67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9" name="Text Box 2">
            <a:extLst>
              <a:ext uri="{FF2B5EF4-FFF2-40B4-BE49-F238E27FC236}">
                <a16:creationId xmlns:a16="http://schemas.microsoft.com/office/drawing/2014/main" id="{D72C1E98-0ABA-F442-43B9-1F53C5086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 useBgFill="1">
        <p:nvSpPr>
          <p:cNvPr id="10" name="Rettangolo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ttangolo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ttangolo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Connettore diritto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diritto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  <a:endParaRPr lang="it-IT" noProof="0" dirty="0"/>
          </a:p>
        </p:txBody>
      </p:sp>
      <p:sp>
        <p:nvSpPr>
          <p:cNvPr id="20" name="Segnaposto data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233A0D86-CCC4-49A8-A3BA-13331315561C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95775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5C23F7-FAFF-4161-86BB-CB329AAEA1EA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87031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 useBgFill="1">
        <p:nvSpPr>
          <p:cNvPr id="23" name="Rettangolo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ttangolo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ttangolo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Connettore diritto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diritto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 rtl="0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8BFBC6B6-9065-4AE4-BA03-BCBC7F18732A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499058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83AA97-49B5-4D11-90B6-41996272D710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29095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F9FBAD-90E0-4A90-B431-3B178DC6BE53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54514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97E00C-7E8F-4D2B-87CD-3D61974AD73D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381700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D489FE-77A1-45DB-A696-FB8EBDF4B5DA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96916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 rtl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 dirty="0"/>
              <a:t>Fare clic per modificare gli stili del testo dello schema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892DCAF0-26D5-4217-9F41-7E45A0D11386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it-IT" noProof="0" dirty="0"/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007531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egnaposto immagine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99C618C9-5323-4D4B-872A-24042F6FE275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98808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ttangolo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7" name="Rettangolo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ttangolo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 dirty="0"/>
              <a:t>Fare clic per modificare gli stili del testo dello schema</a:t>
            </a:r>
          </a:p>
          <a:p>
            <a:pPr lvl="1" rtl="0"/>
            <a:r>
              <a:rPr lang="it-IT" noProof="0" dirty="0"/>
              <a:t>Secondo livello</a:t>
            </a:r>
          </a:p>
          <a:p>
            <a:pPr lvl="2" rtl="0"/>
            <a:r>
              <a:rPr lang="it-IT" noProof="0" dirty="0"/>
              <a:t>Terzo livello</a:t>
            </a:r>
          </a:p>
          <a:p>
            <a:pPr lvl="3" rtl="0"/>
            <a:r>
              <a:rPr lang="it-IT" noProof="0" dirty="0"/>
              <a:t>Quarto livello</a:t>
            </a:r>
          </a:p>
          <a:p>
            <a:pPr lvl="4" rtl="0"/>
            <a:r>
              <a:rPr lang="it-IT" noProof="0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A216643-3BF3-4805-91C8-B89ACA491FC2}" type="datetime1">
              <a:rPr lang="it-IT" noProof="0" smtClean="0"/>
              <a:t>07/10/2022</a:t>
            </a:fld>
            <a:endParaRPr lang="it-IT" noProof="0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11640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2BA1780-A246-4C7F-9267-727EF2F4E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46"/>
          <a:stretch/>
        </p:blipFill>
        <p:spPr>
          <a:xfrm>
            <a:off x="21" y="0"/>
            <a:ext cx="12191979" cy="6857990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329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3272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0D7398C-75E5-4CB0-BA4F-D7D5CF249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6055" y="2350017"/>
            <a:ext cx="4775075" cy="1630906"/>
          </a:xfrm>
        </p:spPr>
        <p:txBody>
          <a:bodyPr rtlCol="0">
            <a:normAutofit/>
          </a:bodyPr>
          <a:lstStyle/>
          <a:p>
            <a:r>
              <a:rPr lang="it-IT" sz="4000" b="1" dirty="0">
                <a:solidFill>
                  <a:schemeClr val="tx1"/>
                </a:solidFill>
              </a:rPr>
              <a:t>Le profilature di competenza</a:t>
            </a:r>
          </a:p>
        </p:txBody>
      </p:sp>
      <p:sp>
        <p:nvSpPr>
          <p:cNvPr id="6" name="Sottotitolo 5">
            <a:extLst>
              <a:ext uri="{FF2B5EF4-FFF2-40B4-BE49-F238E27FC236}">
                <a16:creationId xmlns:a16="http://schemas.microsoft.com/office/drawing/2014/main" id="{202A2170-ADDC-5685-B108-BC542EB8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3272" y="3789680"/>
            <a:ext cx="5120640" cy="1093216"/>
          </a:xfrm>
        </p:spPr>
        <p:txBody>
          <a:bodyPr>
            <a:normAutofit/>
          </a:bodyPr>
          <a:lstStyle/>
          <a:p>
            <a:r>
              <a:rPr lang="it-IT" sz="1800" b="1" dirty="0">
                <a:solidFill>
                  <a:schemeClr val="tx1"/>
                </a:solidFill>
              </a:rPr>
              <a:t>in uscita dal primo ciclo </a:t>
            </a:r>
          </a:p>
          <a:p>
            <a:r>
              <a:rPr lang="it-IT" sz="1800" b="1" dirty="0">
                <a:solidFill>
                  <a:schemeClr val="tx1"/>
                </a:solidFill>
              </a:rPr>
              <a:t>e in ingresso al secondo ciclo</a:t>
            </a:r>
            <a:endParaRPr lang="it-IT" b="1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484A38D-9FF4-3BD8-CBDF-FA96CBD35311}"/>
              </a:ext>
            </a:extLst>
          </p:cNvPr>
          <p:cNvSpPr txBox="1"/>
          <p:nvPr/>
        </p:nvSpPr>
        <p:spPr>
          <a:xfrm>
            <a:off x="-20320" y="6195609"/>
            <a:ext cx="12191979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ORIENTARSI ATTRAVERSO LE COMPETENZE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1EB784F0-7C25-AD35-8A17-11B19D277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4992" y="234658"/>
            <a:ext cx="5741353" cy="106054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B0D59B8-41F9-9F3B-522C-929104458D18}"/>
              </a:ext>
            </a:extLst>
          </p:cNvPr>
          <p:cNvSpPr txBox="1"/>
          <p:nvPr/>
        </p:nvSpPr>
        <p:spPr>
          <a:xfrm>
            <a:off x="4688056" y="5815819"/>
            <a:ext cx="340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Varese – 6 ottobre 2022</a:t>
            </a:r>
          </a:p>
        </p:txBody>
      </p:sp>
    </p:spTree>
    <p:extLst>
      <p:ext uri="{BB962C8B-B14F-4D97-AF65-F5344CB8AC3E}">
        <p14:creationId xmlns:p14="http://schemas.microsoft.com/office/powerpoint/2010/main" val="2152082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86E959-0947-D8A3-3149-B8978E00D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0" y="368274"/>
            <a:ext cx="100584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LE FASI OPERATIVE</a:t>
            </a: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F99213DD-3111-E4FE-5B3C-63C11F33BE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5252782"/>
              </p:ext>
            </p:extLst>
          </p:nvPr>
        </p:nvGraphicFramePr>
        <p:xfrm>
          <a:off x="-581660" y="1573952"/>
          <a:ext cx="9367520" cy="4400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C54DA7B5-AA00-7E19-89C5-0AB5A5A77828}"/>
              </a:ext>
            </a:extLst>
          </p:cNvPr>
          <p:cNvSpPr/>
          <p:nvPr/>
        </p:nvSpPr>
        <p:spPr>
          <a:xfrm>
            <a:off x="2213610" y="2175907"/>
            <a:ext cx="6126480" cy="7696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INDIVIDUAZIONE DELLA MAPPA DI COMPETENZE (DISCIPLINARI)  ATTESE IN USCITA/ IN INGRESSO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39D9E0C8-E005-84D6-6391-10F1F0BB2A00}"/>
              </a:ext>
            </a:extLst>
          </p:cNvPr>
          <p:cNvSpPr/>
          <p:nvPr/>
        </p:nvSpPr>
        <p:spPr>
          <a:xfrm>
            <a:off x="4808220" y="3389193"/>
            <a:ext cx="5105400" cy="7696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DEFINIZIONE DI CISCUNA COMPETENZA  E INVIDUAZIONE DELLE SUE DIMENSIONI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3CC78739-0F69-4736-9730-B9ABED50E832}"/>
              </a:ext>
            </a:extLst>
          </p:cNvPr>
          <p:cNvSpPr/>
          <p:nvPr/>
        </p:nvSpPr>
        <p:spPr>
          <a:xfrm>
            <a:off x="7360920" y="4595756"/>
            <a:ext cx="4353560" cy="7696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DECLINAZIONE DEI LIVELLI DI PADRONANZA</a:t>
            </a:r>
          </a:p>
        </p:txBody>
      </p:sp>
    </p:spTree>
    <p:extLst>
      <p:ext uri="{BB962C8B-B14F-4D97-AF65-F5344CB8AC3E}">
        <p14:creationId xmlns:p14="http://schemas.microsoft.com/office/powerpoint/2010/main" val="3823643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2998E5-2913-0D05-27CB-ABB14D53C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51154"/>
            <a:ext cx="108712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LA MAPPA DELLE COMPETENZE ATTESE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I riferimenti normativi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F14A448F-0874-A9D6-CDC1-145D718E2458}"/>
              </a:ext>
            </a:extLst>
          </p:cNvPr>
          <p:cNvSpPr/>
          <p:nvPr/>
        </p:nvSpPr>
        <p:spPr>
          <a:xfrm>
            <a:off x="1463040" y="2194560"/>
            <a:ext cx="3403600" cy="59944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SCUOLA SECONDARIA PRIMO GRADO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74E11B7-37AC-7BCC-F1C5-AFE37890D791}"/>
              </a:ext>
            </a:extLst>
          </p:cNvPr>
          <p:cNvSpPr/>
          <p:nvPr/>
        </p:nvSpPr>
        <p:spPr>
          <a:xfrm>
            <a:off x="6888480" y="2240280"/>
            <a:ext cx="3403600" cy="59944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SCUOLA SECONDARIA  SECONDO  GRADO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27D7ACC8-FD15-59B5-4EB4-44472E6FD0D4}"/>
              </a:ext>
            </a:extLst>
          </p:cNvPr>
          <p:cNvSpPr/>
          <p:nvPr/>
        </p:nvSpPr>
        <p:spPr>
          <a:xfrm>
            <a:off x="1132840" y="3065806"/>
            <a:ext cx="4064000" cy="31496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chemeClr val="tx1"/>
                </a:solidFill>
              </a:rPr>
              <a:t>CERTIFICAZIONE COMPETENZE</a:t>
            </a:r>
          </a:p>
          <a:p>
            <a:pPr algn="ctr"/>
            <a:r>
              <a:rPr lang="it-IT" sz="1600" b="1" dirty="0">
                <a:solidFill>
                  <a:schemeClr val="tx1"/>
                </a:solidFill>
              </a:rPr>
              <a:t>al termine del primo ciclo di istruzione</a:t>
            </a:r>
          </a:p>
          <a:p>
            <a:pPr algn="ctr"/>
            <a:endParaRPr lang="it-IT" sz="1600" i="1" dirty="0">
              <a:solidFill>
                <a:schemeClr val="tx1"/>
              </a:solidFill>
            </a:endParaRPr>
          </a:p>
          <a:p>
            <a:pPr algn="ctr"/>
            <a:r>
              <a:rPr lang="it-IT" sz="1600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it-IT" sz="1600" i="1" dirty="0">
                <a:solidFill>
                  <a:schemeClr val="tx1"/>
                </a:solidFill>
              </a:rPr>
              <a:t>Indicazioni nazionali per il curricolo</a:t>
            </a:r>
          </a:p>
          <a:p>
            <a:pPr algn="ctr"/>
            <a:r>
              <a:rPr lang="it-IT" sz="1600" i="1" dirty="0">
                <a:solidFill>
                  <a:schemeClr val="tx1"/>
                </a:solidFill>
              </a:rPr>
              <a:t>PECUP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02298C1A-DF19-7F0C-7DCD-B341F45F7D05}"/>
              </a:ext>
            </a:extLst>
          </p:cNvPr>
          <p:cNvSpPr/>
          <p:nvPr/>
        </p:nvSpPr>
        <p:spPr>
          <a:xfrm>
            <a:off x="6558280" y="3065806"/>
            <a:ext cx="4064000" cy="31496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0" rtlCol="0" anchor="ctr">
            <a:normAutofit/>
          </a:bodyPr>
          <a:lstStyle/>
          <a:p>
            <a:pPr algn="ctr"/>
            <a:r>
              <a:rPr lang="it-IT" sz="1200" b="1" dirty="0">
                <a:solidFill>
                  <a:schemeClr val="tx1"/>
                </a:solidFill>
              </a:rPr>
              <a:t>CERTIFICAZIONE COMPETENZE DI BASE </a:t>
            </a:r>
            <a:r>
              <a:rPr lang="it-IT" sz="1600" b="1" dirty="0">
                <a:solidFill>
                  <a:schemeClr val="tx1"/>
                </a:solidFill>
              </a:rPr>
              <a:t>acquisite nell’assolvimento dell’obbligo di istruzione</a:t>
            </a:r>
          </a:p>
          <a:p>
            <a:pPr algn="ctr"/>
            <a:endParaRPr lang="it-IT" sz="800" b="1" dirty="0"/>
          </a:p>
          <a:p>
            <a:pPr algn="ctr"/>
            <a:r>
              <a:rPr lang="it-IT" altLang="it-IT" sz="1400" dirty="0">
                <a:solidFill>
                  <a:srgbClr val="000000"/>
                </a:solidFill>
              </a:rPr>
              <a:t>DM 22/8/2007 </a:t>
            </a:r>
            <a:r>
              <a:rPr lang="it-IT" altLang="it-IT" sz="1400" i="1" dirty="0">
                <a:solidFill>
                  <a:srgbClr val="000000"/>
                </a:solidFill>
              </a:rPr>
              <a:t>Regolamento recante norme in materia di adempimento dell'obbligo d'istruzione </a:t>
            </a:r>
          </a:p>
          <a:p>
            <a:pPr algn="ctr"/>
            <a:r>
              <a:rPr lang="it-IT" sz="1400" i="1" dirty="0">
                <a:solidFill>
                  <a:schemeClr val="tx1"/>
                </a:solidFill>
              </a:rPr>
              <a:t>Linee guida per i Licei</a:t>
            </a:r>
          </a:p>
          <a:p>
            <a:pPr algn="ctr"/>
            <a:r>
              <a:rPr lang="it-IT" sz="1400" i="1" dirty="0">
                <a:solidFill>
                  <a:schemeClr val="tx1"/>
                </a:solidFill>
              </a:rPr>
              <a:t>Indicazioni nazionali Istituti tecnici</a:t>
            </a:r>
          </a:p>
          <a:p>
            <a:pPr algn="ctr"/>
            <a:r>
              <a:rPr lang="it-IT" sz="1400" i="1" dirty="0">
                <a:solidFill>
                  <a:schemeClr val="tx1"/>
                </a:solidFill>
              </a:rPr>
              <a:t>Indicazioni nazionali Istituti professionali</a:t>
            </a:r>
          </a:p>
          <a:p>
            <a:pPr algn="ctr"/>
            <a:r>
              <a:rPr lang="it-IT" sz="1400" i="1" dirty="0">
                <a:solidFill>
                  <a:schemeClr val="tx1"/>
                </a:solidFill>
              </a:rPr>
              <a:t>PECUP</a:t>
            </a:r>
          </a:p>
        </p:txBody>
      </p:sp>
      <p:sp>
        <p:nvSpPr>
          <p:cNvPr id="8" name="Freccia destra con strisce 7">
            <a:extLst>
              <a:ext uri="{FF2B5EF4-FFF2-40B4-BE49-F238E27FC236}">
                <a16:creationId xmlns:a16="http://schemas.microsoft.com/office/drawing/2014/main" id="{ADA1F66A-0D51-735D-196B-C6F1B3D933C8}"/>
              </a:ext>
            </a:extLst>
          </p:cNvPr>
          <p:cNvSpPr/>
          <p:nvPr/>
        </p:nvSpPr>
        <p:spPr>
          <a:xfrm>
            <a:off x="5316220" y="3065806"/>
            <a:ext cx="1031240" cy="670560"/>
          </a:xfrm>
          <a:prstGeom prst="stripedRightArrow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destra con strisce 8">
            <a:extLst>
              <a:ext uri="{FF2B5EF4-FFF2-40B4-BE49-F238E27FC236}">
                <a16:creationId xmlns:a16="http://schemas.microsoft.com/office/drawing/2014/main" id="{91D42AE8-5A78-BF74-680D-D561F94B4617}"/>
              </a:ext>
            </a:extLst>
          </p:cNvPr>
          <p:cNvSpPr/>
          <p:nvPr/>
        </p:nvSpPr>
        <p:spPr>
          <a:xfrm rot="10800000">
            <a:off x="5294630" y="5544846"/>
            <a:ext cx="1031240" cy="670560"/>
          </a:xfrm>
          <a:prstGeom prst="stripedRightArrow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4650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5A7307-264E-4DE5-2ED8-6B59DA692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600" y="2062480"/>
            <a:ext cx="10058400" cy="384962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sz="1800" dirty="0"/>
              <a:t> </a:t>
            </a:r>
            <a:r>
              <a:rPr lang="it-IT" sz="1800" b="1" dirty="0"/>
              <a:t>Focalizzare l’attenzione sulle </a:t>
            </a:r>
            <a:r>
              <a:rPr lang="it-IT" sz="1800" b="1" u="sng" dirty="0"/>
              <a:t>sole competenze  disciplinari</a:t>
            </a:r>
            <a:r>
              <a:rPr lang="it-IT" sz="1800" dirty="0"/>
              <a:t>, pur nella consapevolezza della rilevanza, ai fini della definizione del profilo dello studente, delle competenze trasversali e di cittadinanza</a:t>
            </a:r>
            <a:r>
              <a:rPr lang="it-IT" sz="1800" b="1" dirty="0"/>
              <a:t> </a:t>
            </a:r>
          </a:p>
          <a:p>
            <a:pPr marL="0" indent="0">
              <a:buNone/>
            </a:pPr>
            <a:endParaRPr lang="it-IT" sz="18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sz="1800" b="1" dirty="0"/>
              <a:t>Privilegiare una profilatura </a:t>
            </a:r>
            <a:r>
              <a:rPr lang="it-IT" sz="1800" b="1" u="sng" dirty="0"/>
              <a:t>strutturata per assi</a:t>
            </a:r>
          </a:p>
          <a:p>
            <a:pPr marL="0" indent="0">
              <a:buNone/>
            </a:pPr>
            <a:endParaRPr lang="it-IT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sz="1800" b="1" dirty="0"/>
              <a:t> Focalizzare l’attenzione sugli </a:t>
            </a:r>
            <a:r>
              <a:rPr lang="it-IT" sz="1800" b="1" u="sng" dirty="0"/>
              <a:t>ambiti più facilmente condivisibili </a:t>
            </a:r>
            <a:r>
              <a:rPr lang="it-IT" sz="1800" b="1" dirty="0"/>
              <a:t>tra i diversi gradi/ indirizzi di scuola </a:t>
            </a:r>
            <a:r>
              <a:rPr lang="it-IT" sz="1800" dirty="0"/>
              <a:t>(competenze esclusivamente culturali  e non tecnico-professionali)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0465AAAD-8A9E-84F4-C589-20826FE33982}"/>
              </a:ext>
            </a:extLst>
          </p:cNvPr>
          <p:cNvSpPr txBox="1">
            <a:spLocks/>
          </p:cNvSpPr>
          <p:nvPr/>
        </p:nvSpPr>
        <p:spPr>
          <a:xfrm>
            <a:off x="660400" y="551154"/>
            <a:ext cx="108712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it-IT" dirty="0">
                <a:solidFill>
                  <a:srgbClr val="002060"/>
                </a:solidFill>
              </a:rPr>
              <a:t>LA MAPPA DELLE COMPETENZE ATTESE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Le scelte di fondo</a:t>
            </a:r>
          </a:p>
        </p:txBody>
      </p:sp>
    </p:spTree>
    <p:extLst>
      <p:ext uri="{BB962C8B-B14F-4D97-AF65-F5344CB8AC3E}">
        <p14:creationId xmlns:p14="http://schemas.microsoft.com/office/powerpoint/2010/main" val="4276749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F0FB3F3-66E5-B3E8-F54F-FEDB7AD0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33" y="458021"/>
            <a:ext cx="108712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LA MAPPA DELLE COMPETENZE ATTESE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primo grado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35" y="1661476"/>
            <a:ext cx="2453298" cy="477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08"/>
          <a:stretch/>
        </p:blipFill>
        <p:spPr bwMode="auto">
          <a:xfrm>
            <a:off x="6387139" y="1756094"/>
            <a:ext cx="2531179" cy="201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7943" y="1712984"/>
            <a:ext cx="2515967" cy="218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3" b="-958"/>
          <a:stretch/>
        </p:blipFill>
        <p:spPr bwMode="auto">
          <a:xfrm>
            <a:off x="6421006" y="3930572"/>
            <a:ext cx="2531179" cy="235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 rot="16200000">
            <a:off x="-632846" y="2691926"/>
            <a:ext cx="2386543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ITALIANO</a:t>
            </a:r>
          </a:p>
        </p:txBody>
      </p:sp>
      <p:sp>
        <p:nvSpPr>
          <p:cNvPr id="11" name="CasellaDiTesto 10"/>
          <p:cNvSpPr txBox="1"/>
          <p:nvPr/>
        </p:nvSpPr>
        <p:spPr>
          <a:xfrm rot="16200000">
            <a:off x="-307937" y="4753561"/>
            <a:ext cx="173672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ARTE - MUSICA</a:t>
            </a:r>
          </a:p>
        </p:txBody>
      </p:sp>
      <p:sp>
        <p:nvSpPr>
          <p:cNvPr id="12" name="CasellaDiTesto 11"/>
          <p:cNvSpPr txBox="1"/>
          <p:nvPr/>
        </p:nvSpPr>
        <p:spPr>
          <a:xfrm rot="16200000">
            <a:off x="246439" y="5935907"/>
            <a:ext cx="643361" cy="3539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800" dirty="0"/>
              <a:t>ED</a:t>
            </a:r>
            <a:r>
              <a:rPr lang="it-IT" sz="900" dirty="0"/>
              <a:t>.</a:t>
            </a:r>
            <a:r>
              <a:rPr lang="it-IT" sz="800" dirty="0"/>
              <a:t> FISICA</a:t>
            </a: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5218066" y="2594088"/>
            <a:ext cx="1955272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MATEMATICA</a:t>
            </a:r>
          </a:p>
        </p:txBody>
      </p:sp>
      <p:sp>
        <p:nvSpPr>
          <p:cNvPr id="14" name="CasellaDiTesto 13"/>
          <p:cNvSpPr txBox="1"/>
          <p:nvPr/>
        </p:nvSpPr>
        <p:spPr>
          <a:xfrm rot="16200000">
            <a:off x="5566376" y="4428570"/>
            <a:ext cx="130606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 dirty="0"/>
              <a:t>SCIENZE</a:t>
            </a:r>
          </a:p>
          <a:p>
            <a:pPr algn="ctr"/>
            <a:r>
              <a:rPr lang="it-IT" sz="900" dirty="0"/>
              <a:t>TECNOLOGIA</a:t>
            </a:r>
          </a:p>
        </p:txBody>
      </p:sp>
      <p:sp>
        <p:nvSpPr>
          <p:cNvPr id="16" name="CasellaDiTesto 15"/>
          <p:cNvSpPr txBox="1"/>
          <p:nvPr/>
        </p:nvSpPr>
        <p:spPr>
          <a:xfrm rot="16200000">
            <a:off x="5908281" y="5762215"/>
            <a:ext cx="653030" cy="3539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700" dirty="0"/>
              <a:t>TEC</a:t>
            </a:r>
          </a:p>
        </p:txBody>
      </p:sp>
      <p:sp>
        <p:nvSpPr>
          <p:cNvPr id="17" name="CasellaDiTesto 16"/>
          <p:cNvSpPr txBox="1"/>
          <p:nvPr/>
        </p:nvSpPr>
        <p:spPr>
          <a:xfrm rot="16200000">
            <a:off x="6056150" y="5253161"/>
            <a:ext cx="32651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SC</a:t>
            </a:r>
          </a:p>
          <a:p>
            <a:pPr algn="ctr"/>
            <a:endParaRPr lang="it-IT" sz="800" dirty="0"/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8853511" y="2680066"/>
            <a:ext cx="56726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GEO</a:t>
            </a: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8748357" y="1999952"/>
            <a:ext cx="777573" cy="292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00" dirty="0"/>
              <a:t>STORIA</a:t>
            </a: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8761429" y="3344789"/>
            <a:ext cx="777573" cy="292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00" dirty="0"/>
              <a:t>STORIA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011" y="1756094"/>
            <a:ext cx="2422605" cy="94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asellaDiTesto 22"/>
          <p:cNvSpPr txBox="1"/>
          <p:nvPr/>
        </p:nvSpPr>
        <p:spPr>
          <a:xfrm>
            <a:off x="3293011" y="2649288"/>
            <a:ext cx="2415318" cy="4154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/>
              <a:t>INGLESE</a:t>
            </a:r>
          </a:p>
          <a:p>
            <a:pPr algn="ctr"/>
            <a:r>
              <a:rPr lang="it-IT" sz="1000" b="1" dirty="0"/>
              <a:t>II LINGUA TRANIERA</a:t>
            </a:r>
          </a:p>
        </p:txBody>
      </p:sp>
    </p:spTree>
    <p:extLst>
      <p:ext uri="{BB962C8B-B14F-4D97-AF65-F5344CB8AC3E}">
        <p14:creationId xmlns:p14="http://schemas.microsoft.com/office/powerpoint/2010/main" val="405266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F0FB3F3-66E5-B3E8-F54F-FEDB7AD0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080" y="540994"/>
            <a:ext cx="108712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LA MAPPA DELLE COMPETENZE ATTESE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 secondo grado: </a:t>
            </a:r>
            <a:r>
              <a:rPr lang="it-IT" sz="2800" dirty="0">
                <a:solidFill>
                  <a:srgbClr val="002060"/>
                </a:solidFill>
              </a:rPr>
              <a:t>LICEI</a:t>
            </a:r>
          </a:p>
        </p:txBody>
      </p:sp>
      <p:graphicFrame>
        <p:nvGraphicFramePr>
          <p:cNvPr id="2" name="Tabella 4">
            <a:extLst>
              <a:ext uri="{FF2B5EF4-FFF2-40B4-BE49-F238E27FC236}">
                <a16:creationId xmlns:a16="http://schemas.microsoft.com/office/drawing/2014/main" id="{10B26C85-4BD3-28C6-FD86-E90E875F5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454991"/>
              </p:ext>
            </p:extLst>
          </p:nvPr>
        </p:nvGraphicFramePr>
        <p:xfrm>
          <a:off x="383041" y="1711010"/>
          <a:ext cx="3565116" cy="213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840">
                  <a:extLst>
                    <a:ext uri="{9D8B030D-6E8A-4147-A177-3AD203B41FA5}">
                      <a16:colId xmlns:a16="http://schemas.microsoft.com/office/drawing/2014/main" val="1704853306"/>
                    </a:ext>
                  </a:extLst>
                </a:gridCol>
                <a:gridCol w="2665276">
                  <a:extLst>
                    <a:ext uri="{9D8B030D-6E8A-4147-A177-3AD203B41FA5}">
                      <a16:colId xmlns:a16="http://schemas.microsoft.com/office/drawing/2014/main" val="50446956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ASSE DEI LINGUAGGI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974221"/>
                  </a:ext>
                </a:extLst>
              </a:tr>
              <a:tr h="10075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ITALIANO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Padroneggiare  gli strumenti espressivi ed argomentativi indispensabili per gestire l’interazione comunicativa verbale in vari contesti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Leggere, comprendere ed interpretare testi scritti di vario tipo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Produrre testi orali e scritti di vario tipo in relazione ai differenti scopi comunicativi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981199"/>
                  </a:ext>
                </a:extLst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997990"/>
              </p:ext>
            </p:extLst>
          </p:nvPr>
        </p:nvGraphicFramePr>
        <p:xfrm>
          <a:off x="7700632" y="1677798"/>
          <a:ext cx="353762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4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607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 DEI LINGUAGGI/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 SCIENTIFICO-TECNOLOGICO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8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DISEGNO TECNICO/ GEOMETRICO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Confrontare e analizzare figure geometriche anche con l’ausilio di rappresentazioni grafiche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Analizzare i dati e  interpretarli  anche con l’ausilio di rappresentazioni grafiche e strumentazioni digitali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0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DISEGNO ARTISTICO E STORIA DELL’ARTE 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tecniche/codici visivi 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Comprendere il valore del patrimonio culturale/artistico </a:t>
                      </a:r>
                    </a:p>
                  </a:txBody>
                  <a:tcPr marL="114300" marR="11430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532736"/>
              </p:ext>
            </p:extLst>
          </p:nvPr>
        </p:nvGraphicFramePr>
        <p:xfrm>
          <a:off x="3955279" y="2094893"/>
          <a:ext cx="366268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INGLESE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Padroneggiare gli strumenti espressivi per gestire l'interazione comunicativa in vari contesti della vita quotidiana, familiare e scolastica.</a:t>
                      </a:r>
                    </a:p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Leggere e comprendere nei dettagli le informazioni contenute in brevi (circa 100 parole) testi descrittivi, informativi e narrativi relativi alla vita quotidiana familiare e scolastica </a:t>
                      </a:r>
                    </a:p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Riconoscere regole e strutture note</a:t>
                      </a:r>
                    </a:p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Inferire il significato di eventuali parole nuove dal contesto o con le tecniche apprese (valore grammaticale, posizione delle parole all'interno della frase, i più comuni prefissi e suffissi)</a:t>
                      </a:r>
                    </a:p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Comprendere messaggi orali di varia tipologia, interagire nella conversazione relativamente ai contesti della vita quotidiana, familiare e scolastica. </a:t>
                      </a:r>
                    </a:p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Produrre semplici testi scritti (descrittivi, narrativi, informativi: descrizione della casa, di immagini, di familiari, luoghi visitati, esperienze di vita...) relativamente ad argomenti noti</a:t>
                      </a:r>
                    </a:p>
                  </a:txBody>
                  <a:tcPr marL="114300" marR="1143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256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4">
            <a:extLst>
              <a:ext uri="{FF2B5EF4-FFF2-40B4-BE49-F238E27FC236}">
                <a16:creationId xmlns:a16="http://schemas.microsoft.com/office/drawing/2014/main" id="{128FAC4C-2679-221A-D940-CFA74D2BE7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986284"/>
              </p:ext>
            </p:extLst>
          </p:nvPr>
        </p:nvGraphicFramePr>
        <p:xfrm>
          <a:off x="582507" y="616226"/>
          <a:ext cx="3049693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026">
                  <a:extLst>
                    <a:ext uri="{9D8B030D-6E8A-4147-A177-3AD203B41FA5}">
                      <a16:colId xmlns:a16="http://schemas.microsoft.com/office/drawing/2014/main" val="1704853306"/>
                    </a:ext>
                  </a:extLst>
                </a:gridCol>
                <a:gridCol w="1862667">
                  <a:extLst>
                    <a:ext uri="{9D8B030D-6E8A-4147-A177-3AD203B41FA5}">
                      <a16:colId xmlns:a16="http://schemas.microsoft.com/office/drawing/2014/main" val="504469564"/>
                    </a:ext>
                  </a:extLst>
                </a:gridCol>
              </a:tblGrid>
              <a:tr h="251754">
                <a:tc gridSpan="2"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ASSE MATEMATICO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974221"/>
                  </a:ext>
                </a:extLst>
              </a:tr>
              <a:tr h="11047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MATEMATICA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355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le tecniche e le procedure del calcolo aritmetico ed algebrico, rappresentandole anche in forma grafica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Confrontare e analizzare  figure geometriche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Individuare strategie adeguate per la soluzione dei problemi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Analizzare i dati e interpretarli  anche con l’ausilio di rappresentazioni grafiche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981199"/>
                  </a:ext>
                </a:extLst>
              </a:tr>
            </a:tbl>
          </a:graphicData>
        </a:graphic>
      </p:graphicFrame>
      <p:graphicFrame>
        <p:nvGraphicFramePr>
          <p:cNvPr id="9" name="Tabella 4">
            <a:extLst>
              <a:ext uri="{FF2B5EF4-FFF2-40B4-BE49-F238E27FC236}">
                <a16:creationId xmlns:a16="http://schemas.microsoft.com/office/drawing/2014/main" id="{10B26C85-4BD3-28C6-FD86-E90E875F5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75349"/>
              </p:ext>
            </p:extLst>
          </p:nvPr>
        </p:nvGraphicFramePr>
        <p:xfrm>
          <a:off x="3776136" y="610419"/>
          <a:ext cx="3420531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397">
                  <a:extLst>
                    <a:ext uri="{9D8B030D-6E8A-4147-A177-3AD203B41FA5}">
                      <a16:colId xmlns:a16="http://schemas.microsoft.com/office/drawing/2014/main" val="1704853306"/>
                    </a:ext>
                  </a:extLst>
                </a:gridCol>
                <a:gridCol w="2252134">
                  <a:extLst>
                    <a:ext uri="{9D8B030D-6E8A-4147-A177-3AD203B41FA5}">
                      <a16:colId xmlns:a16="http://schemas.microsoft.com/office/drawing/2014/main" val="504469564"/>
                    </a:ext>
                  </a:extLst>
                </a:gridCol>
              </a:tblGrid>
              <a:tr h="253540">
                <a:tc gridSpan="2"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ASSE SCIENTIFICO-TECNOLOGICO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974221"/>
                  </a:ext>
                </a:extLst>
              </a:tr>
              <a:tr h="18546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SCIENZE NATURALI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Osservare e descrivere la realtà naturale 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Reperire e raccogliere informazioni dalle opportune fonti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it-IT" sz="10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Analizzare gli aspetti qualitativi e quantitativi di un fenomeno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Cogliere relazioni di causa/effetto 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Confrontare i risultati ottenuti con le ipotesi formulate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it-IT" sz="10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Riconoscere nella realtà naturale i concetti di sistema e di complessità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Individuare gli aspetti essenziali e le variabili di un fenomeno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it-IT" sz="10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Comunicare in modo efficace, utilizzando in modo appropriato i linguaggi specifici della disciplina (verbale, formale, simbolico)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endParaRPr lang="it-IT" sz="1000" b="1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Lavorare in gruppo rispettando le procedure, la suddivisione dei compiti, le opinioni altrui e le norme di sicurezza (in laboratorio)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981199"/>
                  </a:ext>
                </a:extLst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61953"/>
              </p:ext>
            </p:extLst>
          </p:nvPr>
        </p:nvGraphicFramePr>
        <p:xfrm>
          <a:off x="7374468" y="653627"/>
          <a:ext cx="3479798" cy="364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9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540">
                <a:tc gridSpan="2"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ASSE STORICO-SOCIALE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46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it-IT" sz="105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GEO-STORIA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Comprendere  il cambiamento e la diversità dei tempi storici nelle  dimensioni diacronica e sincronica</a:t>
                      </a:r>
                      <a:endParaRPr lang="it-IT" sz="10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Ordinare cronologicamente gli eventi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Individuare cause/conseguenze di un fenomeno/processo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Riconoscere le dimensioni costitutive di un fenomeno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fonti storiche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il lessico specifico</a:t>
                      </a:r>
                    </a:p>
                    <a:p>
                      <a:pPr marL="263525" indent="-263525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Orientarsi nel contesto geografico e sociale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Riconoscere gli elementi costitutivi della morfologia del territorio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Correlare gli aspetti geofisici  con quelli socio-economici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Leggere e interpretare carte e mappe</a:t>
                      </a:r>
                    </a:p>
                    <a:p>
                      <a:pPr marL="538163" indent="-182563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it-IT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Utilizzare il lessico specifico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420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F0FB3F3-66E5-B3E8-F54F-FEDB7AD0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134" y="483421"/>
            <a:ext cx="10871200" cy="137160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2060"/>
                </a:solidFill>
              </a:rPr>
              <a:t>LA MAPPA DELLE COMPETENZE ATTESE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 secondo grado –</a:t>
            </a:r>
            <a:r>
              <a:rPr lang="it-IT" sz="2200" dirty="0">
                <a:solidFill>
                  <a:srgbClr val="002060"/>
                </a:solidFill>
              </a:rPr>
              <a:t>ISTITUTI TECNICI E PROFESSIONALI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11060"/>
              </p:ext>
            </p:extLst>
          </p:nvPr>
        </p:nvGraphicFramePr>
        <p:xfrm>
          <a:off x="482599" y="1726259"/>
          <a:ext cx="1490135" cy="3988181"/>
        </p:xfrm>
        <a:graphic>
          <a:graphicData uri="http://schemas.openxmlformats.org/drawingml/2006/table">
            <a:tbl>
              <a:tblPr firstRow="1" firstCol="1" bandRow="1"/>
              <a:tblGrid>
                <a:gridCol w="1490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3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 b="1" i="1" kern="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Arial"/>
                        </a:rPr>
                        <a:t>COMPETENZA IN ESITO</a:t>
                      </a:r>
                      <a:endParaRPr lang="it-IT" sz="1200" kern="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  <a:cs typeface="Ari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150" b="1" kern="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Arial"/>
                        </a:rPr>
                        <a:t>SEC. 2° GRADO</a:t>
                      </a:r>
                      <a:endParaRPr lang="it-IT" sz="1200" kern="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  <a:cs typeface="Ari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i="1" kern="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Arial"/>
                        </a:rPr>
                        <a:t>Fine 1° biennio sec. 2° grado)</a:t>
                      </a:r>
                      <a:endParaRPr lang="it-IT" sz="1200" kern="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  <a:cs typeface="Ari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i="1" kern="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Arial"/>
                        </a:rPr>
                        <a:t>(ex  DM 139/2007)</a:t>
                      </a:r>
                      <a:endParaRPr lang="it-IT" sz="1200" kern="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  <a:cs typeface="Arial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L1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Padroneggiare gli stru-menti espressivi ed argomentativi indispen-sabili per gestire l’intera-zione comunicativa ver-bale in vari contesti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C3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Comunicare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L2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Leggere, comprendere e interpretare testi scritti di vario tipo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28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L3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Produrre testi di vario tipo in relazione ai differenti scopi comunicativi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06286"/>
              </p:ext>
            </p:extLst>
          </p:nvPr>
        </p:nvGraphicFramePr>
        <p:xfrm>
          <a:off x="1991836" y="2262345"/>
          <a:ext cx="1394831" cy="3131439"/>
        </p:xfrm>
        <a:graphic>
          <a:graphicData uri="http://schemas.openxmlformats.org/drawingml/2006/table">
            <a:tbl>
              <a:tblPr firstRow="1" firstCol="1" bandRow="1"/>
              <a:tblGrid>
                <a:gridCol w="1394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L4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Utilizzare la  lingua inglese/seconda lingua comunitaria per i principali scopi comunicativi ed operativi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L5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Utilizzare gli strumenti fondamentali per una fruizione consapevole del  patrimonio artistico e letterario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3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L6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Utilizzare e produrre testi multimediali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872805"/>
              </p:ext>
            </p:extLst>
          </p:nvPr>
        </p:nvGraphicFramePr>
        <p:xfrm>
          <a:off x="3759199" y="1739107"/>
          <a:ext cx="1532468" cy="1901063"/>
        </p:xfrm>
        <a:graphic>
          <a:graphicData uri="http://schemas.openxmlformats.org/drawingml/2006/table">
            <a:tbl>
              <a:tblPr firstRow="1" firstCol="1" bandRow="1"/>
              <a:tblGrid>
                <a:gridCol w="1532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M1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Utilizzare le tecniche di calcolo e le procedure del calcolo aritmetico ed algebrico, rappresentandole anche sotto forma grafica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M2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Confrontare e analizzare figure geometriche, indi-</a:t>
                      </a:r>
                      <a:r>
                        <a:rPr lang="it-IT" sz="9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viduando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invarianti e relazioni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9" name="Connettore 1 8"/>
          <p:cNvCxnSpPr/>
          <p:nvPr/>
        </p:nvCxnSpPr>
        <p:spPr>
          <a:xfrm>
            <a:off x="3776138" y="1735667"/>
            <a:ext cx="1481666" cy="8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921091"/>
              </p:ext>
            </p:extLst>
          </p:nvPr>
        </p:nvGraphicFramePr>
        <p:xfrm>
          <a:off x="3761367" y="3653715"/>
          <a:ext cx="1538766" cy="2699004"/>
        </p:xfrm>
        <a:graphic>
          <a:graphicData uri="http://schemas.openxmlformats.org/drawingml/2006/table">
            <a:tbl>
              <a:tblPr firstRow="1" firstCol="1" bandRow="1"/>
              <a:tblGrid>
                <a:gridCol w="1538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M3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Individuare strategie appropriate per la soluzione dei problemi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M4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Analizzare dati e interpretarli sviluppando deduzioni e ragionamenti sugli stessi anche con l'ausilio di rappresenta-zioni grafiche, usando consapevolmente gli strumenti di calcolo e le potenzialità offerte da applicazioni specifiche di tipo informatico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271230"/>
              </p:ext>
            </p:extLst>
          </p:nvPr>
        </p:nvGraphicFramePr>
        <p:xfrm>
          <a:off x="5683301" y="1921034"/>
          <a:ext cx="1487966" cy="3517011"/>
        </p:xfrm>
        <a:graphic>
          <a:graphicData uri="http://schemas.openxmlformats.org/drawingml/2006/table">
            <a:tbl>
              <a:tblPr firstRow="1" firstCol="1" bandRow="1"/>
              <a:tblGrid>
                <a:gridCol w="1487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8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S1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Osservare, descrivere e analizzare fenomeni appartenenti alla realtà naturale e artificiale e riconoscere nelle sue varie forme i concetti di sistema e complessità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S2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Analizzare qualitativa-mente e quantitativa-mente fenomeni legati alle trasformazioni di energia a partire dall’esperienza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S3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Essere consapevole delle potenzialità e dei limiti delle tecnologie nel contesto culturale e sociale in cui vengono applicate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4" name="Connettore 1 13"/>
          <p:cNvCxnSpPr/>
          <p:nvPr/>
        </p:nvCxnSpPr>
        <p:spPr>
          <a:xfrm>
            <a:off x="5681138" y="1921934"/>
            <a:ext cx="1481666" cy="8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el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30773"/>
              </p:ext>
            </p:extLst>
          </p:nvPr>
        </p:nvGraphicFramePr>
        <p:xfrm>
          <a:off x="7509939" y="1735667"/>
          <a:ext cx="1481666" cy="4590796"/>
        </p:xfrm>
        <a:graphic>
          <a:graphicData uri="http://schemas.openxmlformats.org/drawingml/2006/table">
            <a:tbl>
              <a:tblPr firstRow="1" firstCol="1" bandRow="1"/>
              <a:tblGrid>
                <a:gridCol w="1481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G1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Comprendere il cambiamento e la diversità dei tempi storici in una dimensione diacronica attraverso il confronto tra epoche e in una dimensione sincronica attraverso il con-</a:t>
                      </a:r>
                      <a:r>
                        <a:rPr lang="it-IT" sz="9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fronto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fra aree geografiche e culturali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5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G2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Collocare l’esperienza personale in un sistema di regole fondato sul reciproco riconoscimento dei diritti garantiti dalla Costituzione, a tutela della persona, della collettività e dell’am-biente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C3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Collaborare e partecipare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G3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Riconoscere le </a:t>
                      </a:r>
                      <a:r>
                        <a:rPr lang="it-IT" sz="9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caratte-ristiche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essenziali del sistema socio-economico per orientarsi nel tessuto produttivo del proprio territorio</a:t>
                      </a:r>
                      <a:r>
                        <a:rPr lang="it-IT" sz="9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6" name="Connettore 1 15"/>
          <p:cNvCxnSpPr/>
          <p:nvPr/>
        </p:nvCxnSpPr>
        <p:spPr>
          <a:xfrm>
            <a:off x="7484539" y="1727200"/>
            <a:ext cx="1481666" cy="8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el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351570"/>
              </p:ext>
            </p:extLst>
          </p:nvPr>
        </p:nvGraphicFramePr>
        <p:xfrm>
          <a:off x="9149323" y="2013342"/>
          <a:ext cx="1510211" cy="3478911"/>
        </p:xfrm>
        <a:graphic>
          <a:graphicData uri="http://schemas.openxmlformats.org/drawingml/2006/table">
            <a:tbl>
              <a:tblPr firstRow="1" firstCol="1" bandRow="1"/>
              <a:tblGrid>
                <a:gridCol w="1510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C1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Imparare ad imparare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C7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Individuare collegamenti e relazioni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C8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Acquisire ed interpretare l’informazione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C2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Progettare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C5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Agire in modo autonomo e responsabile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C4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Collaborare e partecipare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C6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Problem</a:t>
                      </a:r>
                      <a:r>
                        <a:rPr lang="it-IT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9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solving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8" name="Connettore 1 17"/>
          <p:cNvCxnSpPr/>
          <p:nvPr/>
        </p:nvCxnSpPr>
        <p:spPr>
          <a:xfrm>
            <a:off x="9169406" y="2015066"/>
            <a:ext cx="1481666" cy="8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9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BDF3BC-DEBA-BF0A-AD21-D4FCE10EB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" y="642594"/>
            <a:ext cx="11135360" cy="1371600"/>
          </a:xfrm>
        </p:spPr>
        <p:txBody>
          <a:bodyPr>
            <a:normAutofit fontScale="90000"/>
          </a:bodyPr>
          <a:lstStyle/>
          <a:p>
            <a:r>
              <a:rPr lang="it-IT" sz="4000" dirty="0">
                <a:solidFill>
                  <a:srgbClr val="002060"/>
                </a:solidFill>
              </a:rPr>
              <a:t>LA DECLINAZIONE DEI LIVELLI DIPADRONANZA</a:t>
            </a:r>
            <a:br>
              <a:rPr lang="it-IT" sz="4000" b="1" dirty="0">
                <a:solidFill>
                  <a:srgbClr val="002060"/>
                </a:solidFill>
              </a:rPr>
            </a:br>
            <a:r>
              <a:rPr lang="it-IT" sz="4000" dirty="0">
                <a:solidFill>
                  <a:srgbClr val="002060"/>
                </a:solidFill>
              </a:rPr>
              <a:t>Le scelte di fondo</a:t>
            </a: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14D52B-1920-BEB7-C366-7110BDABE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320" y="1817238"/>
            <a:ext cx="11135360" cy="4814790"/>
          </a:xfrm>
        </p:spPr>
        <p:txBody>
          <a:bodyPr>
            <a:normAutofit/>
          </a:bodyPr>
          <a:lstStyle/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1800" b="1" dirty="0"/>
              <a:t>Assenza di standard nazionali </a:t>
            </a:r>
          </a:p>
          <a:p>
            <a:pPr marL="0" indent="0">
              <a:buNone/>
            </a:pPr>
            <a:r>
              <a:rPr lang="it-IT" sz="1800" b="1" dirty="0"/>
              <a:t>      </a:t>
            </a:r>
            <a:r>
              <a:rPr lang="it-IT" sz="1800" dirty="0"/>
              <a:t>???  	Valutazione esterna   </a:t>
            </a:r>
            <a:r>
              <a:rPr lang="it-IT" sz="1800" dirty="0">
                <a:sym typeface="Wingdings" panose="05000000000000000000" pitchFamily="2" charset="2"/>
              </a:rPr>
              <a:t></a:t>
            </a:r>
            <a:r>
              <a:rPr lang="it-IT" sz="1800" dirty="0"/>
              <a:t> Invalsi  (ITALIANO; MATEMATICA; INGLESE)</a:t>
            </a:r>
          </a:p>
          <a:p>
            <a:pPr marL="0" indent="0">
              <a:buNone/>
            </a:pPr>
            <a:r>
              <a:rPr lang="it-IT" sz="1800" dirty="0"/>
              <a:t> 			      Certificazioni Linguistiche  (Quadro europeo per le Lingue)</a:t>
            </a:r>
          </a:p>
          <a:p>
            <a:pPr marL="0" indent="0">
              <a:buNone/>
            </a:pPr>
            <a:endParaRPr lang="it-IT" sz="1800" b="1" dirty="0"/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1800" b="1" dirty="0"/>
              <a:t>Articolazione  del </a:t>
            </a:r>
            <a:r>
              <a:rPr lang="it-IT" sz="1800" b="1" u="sng" dirty="0"/>
              <a:t>continuum</a:t>
            </a:r>
            <a:r>
              <a:rPr lang="it-IT" sz="1800" b="1" dirty="0"/>
              <a:t> della competenza  </a:t>
            </a:r>
            <a:r>
              <a:rPr lang="it-IT" sz="1800" b="1" u="sng" dirty="0"/>
              <a:t>in 4 livelli   </a:t>
            </a:r>
            <a:r>
              <a:rPr lang="it-IT" sz="1800" dirty="0"/>
              <a:t>(in </a:t>
            </a:r>
            <a:r>
              <a:rPr lang="it-IT" sz="1800" b="1" dirty="0"/>
              <a:t>coerenza con la certificazione in uscita dalla secondaria I grado</a:t>
            </a:r>
            <a:r>
              <a:rPr lang="it-IT" sz="1800" dirty="0"/>
              <a:t>)</a:t>
            </a:r>
          </a:p>
          <a:p>
            <a:pPr marL="0" indent="0">
              <a:buNone/>
            </a:pPr>
            <a:r>
              <a:rPr lang="it-IT" altLang="it-IT" sz="1800" dirty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r>
              <a:rPr lang="it-IT" altLang="it-IT" sz="1600" dirty="0"/>
              <a:t>I livelli di competenza definiscono una </a:t>
            </a:r>
            <a:r>
              <a:rPr lang="it-IT" altLang="it-IT" sz="1600" b="1" dirty="0"/>
              <a:t>gamma di gradi di padronanza</a:t>
            </a:r>
            <a:endParaRPr lang="it-IT" sz="1600" b="1" dirty="0"/>
          </a:p>
          <a:p>
            <a:pPr marL="629920" lvl="2" indent="-35560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/>
              <a:t>Certificazione secondaria II grado </a:t>
            </a:r>
            <a:r>
              <a:rPr lang="it-IT" sz="1600" dirty="0">
                <a:sym typeface="Wingdings" panose="05000000000000000000" pitchFamily="2" charset="2"/>
              </a:rPr>
              <a:t>  3 livelli (base, intermedio, avanzato)</a:t>
            </a:r>
            <a:endParaRPr lang="it-IT" sz="800" dirty="0">
              <a:sym typeface="Wingdings" panose="05000000000000000000" pitchFamily="2" charset="2"/>
            </a:endParaRPr>
          </a:p>
          <a:p>
            <a:pPr marL="629920" lvl="2" indent="-35560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Rilevazioni nazionali: Certificazione Invalsi (III secondaria I grado, V secondaria II grado)  5 livelli</a:t>
            </a:r>
          </a:p>
          <a:p>
            <a:pPr marL="629920" lvl="2" indent="-35560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Rilevazioni internazionali: OCSE PISA  6 livelli</a:t>
            </a:r>
          </a:p>
          <a:p>
            <a:pPr marL="274320" lvl="2" indent="0">
              <a:lnSpc>
                <a:spcPct val="120000"/>
              </a:lnSpc>
              <a:spcBef>
                <a:spcPts val="900"/>
              </a:spcBef>
              <a:buNone/>
            </a:pPr>
            <a:endParaRPr lang="it-IT" sz="1600" dirty="0">
              <a:sym typeface="Wingdings" panose="05000000000000000000" pitchFamily="2" charset="2"/>
            </a:endParaRPr>
          </a:p>
          <a:p>
            <a:pPr marL="629920" lvl="2" indent="-35560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endParaRPr lang="it-IT" sz="1700" dirty="0">
              <a:sym typeface="Wingdings" panose="05000000000000000000" pitchFamily="2" charset="2"/>
            </a:endParaRPr>
          </a:p>
          <a:p>
            <a:pPr marL="274320" lvl="2" indent="0">
              <a:lnSpc>
                <a:spcPct val="120000"/>
              </a:lnSpc>
              <a:spcBef>
                <a:spcPts val="900"/>
              </a:spcBef>
              <a:buNone/>
            </a:pPr>
            <a:endParaRPr lang="it-IT" sz="16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24834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BDF3BC-DEBA-BF0A-AD21-D4FCE10EB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" y="642594"/>
            <a:ext cx="11135360" cy="1371600"/>
          </a:xfrm>
        </p:spPr>
        <p:txBody>
          <a:bodyPr>
            <a:normAutofit fontScale="90000"/>
          </a:bodyPr>
          <a:lstStyle/>
          <a:p>
            <a:r>
              <a:rPr lang="it-IT" sz="4000" dirty="0">
                <a:solidFill>
                  <a:srgbClr val="002060"/>
                </a:solidFill>
              </a:rPr>
              <a:t>LA DECLINAZIONE DEI LIVELLI DIPADRONANZA</a:t>
            </a:r>
            <a:br>
              <a:rPr lang="it-IT" sz="4000" b="1" dirty="0">
                <a:solidFill>
                  <a:srgbClr val="002060"/>
                </a:solidFill>
              </a:rPr>
            </a:br>
            <a:r>
              <a:rPr lang="it-IT" sz="4000" dirty="0">
                <a:solidFill>
                  <a:srgbClr val="002060"/>
                </a:solidFill>
              </a:rPr>
              <a:t>Le scelte di fondo</a:t>
            </a: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14D52B-1920-BEB7-C366-7110BDABE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320" y="1817238"/>
            <a:ext cx="11135360" cy="4814790"/>
          </a:xfrm>
        </p:spPr>
        <p:txBody>
          <a:bodyPr>
            <a:normAutofit/>
          </a:bodyPr>
          <a:lstStyle/>
          <a:p>
            <a:pPr marL="355600" lvl="2" indent="-355600">
              <a:lnSpc>
                <a:spcPct val="120000"/>
              </a:lnSpc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it-IT" sz="1800" b="1" dirty="0">
                <a:sym typeface="Wingdings" panose="05000000000000000000" pitchFamily="2" charset="2"/>
              </a:rPr>
              <a:t>Condivisione degli elementi discriminanti (INDICATORI DI COMPETENZA) che connotano ciascun livello di padronanza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502261"/>
              </p:ext>
            </p:extLst>
          </p:nvPr>
        </p:nvGraphicFramePr>
        <p:xfrm>
          <a:off x="618067" y="2573105"/>
          <a:ext cx="11057467" cy="204501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3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3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Autonomia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Reperire da soli strumenti o materiali necessari e usarli in modo efficace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5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Relazione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Interagire con i compagni, esprimere e infondere  fiducia, creare un clima propositivo 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Partecipazione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Collaborare, formulare richieste di aiuto, offrire il proprio contributo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81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Responsabilità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Rispettare i tempi assegnati e le fasi previste del lavoro, portare a termine la consegna ricevuta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28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Flessibilità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Reagire a situazioni o esigenze non previste con proposte divergenti, con soluzioni funzionali, con utilizzo originale delle risorse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95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Consapevolezza</a:t>
                      </a:r>
                    </a:p>
                  </a:txBody>
                  <a:tcPr marL="90000" marR="90000" marT="80676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it-IT" altLang="it-IT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Essere consapevoli degli effetti delle proprie scelte e delle proprie azioni</a:t>
                      </a:r>
                    </a:p>
                  </a:txBody>
                  <a:tcPr marL="90000" marR="90000" marT="57510" marB="46800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956735" y="4680406"/>
            <a:ext cx="10617200" cy="1669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9920" lvl="2" indent="-35560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Autonomia operativa e decisionale : necessità di guida / lavoro autonomo</a:t>
            </a:r>
          </a:p>
          <a:p>
            <a:pPr marL="629920" lvl="2" indent="-35560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Complessità dei processi cognitivi attivati: Applicazione di regole e procedure apprese / Generalizzazione, astrazione, risoluzione o posizione di problemi</a:t>
            </a:r>
          </a:p>
          <a:p>
            <a:pPr marL="629920" lvl="2" indent="-35560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 Attivazione consapevole di processi metacognitivi: riflessione critica, rielaborazione personale,  giustificazione argomentata</a:t>
            </a:r>
          </a:p>
          <a:p>
            <a:pPr marL="629920" lvl="2" indent="-35560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600" dirty="0">
                <a:sym typeface="Wingdings" panose="05000000000000000000" pitchFamily="2" charset="2"/>
              </a:rPr>
              <a:t> Contesti:  noti - semplici  / contesti nuovi – complessi</a:t>
            </a:r>
            <a:endParaRPr lang="it-IT" altLang="it-IT" sz="1600" dirty="0">
              <a:solidFill>
                <a:srgbClr val="000000"/>
              </a:solidFill>
              <a:latin typeface="Times New Roman" pitchFamily="18" charset="0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4012942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>
            <a:extLst>
              <a:ext uri="{FF2B5EF4-FFF2-40B4-BE49-F238E27FC236}">
                <a16:creationId xmlns:a16="http://schemas.microsoft.com/office/drawing/2014/main" id="{F4223D18-30D3-EE0F-91E6-77B9632A7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378" y="2025652"/>
            <a:ext cx="4038600" cy="4319587"/>
          </a:xfrm>
          <a:prstGeom prst="rect">
            <a:avLst/>
          </a:prstGeom>
          <a:solidFill>
            <a:srgbClr val="FFFFFF"/>
          </a:solidFill>
          <a:ln w="25200" cap="sq">
            <a:solidFill>
              <a:srgbClr val="00206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  <p:txBody>
          <a:bodyPr lIns="90000" tIns="46800" rIns="90000" bIns="46800"/>
          <a:lstStyle>
            <a:lvl1pPr marL="342900" indent="-320675"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1pPr>
            <a:lvl2pPr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2pPr>
            <a:lvl3pPr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3pPr>
            <a:lvl4pPr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4pPr>
            <a:lvl5pPr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892175" algn="l"/>
                <a:tab pos="1806575" algn="l"/>
                <a:tab pos="2720975" algn="l"/>
                <a:tab pos="3635375" algn="l"/>
                <a:tab pos="4549775" algn="l"/>
                <a:tab pos="5464175" algn="l"/>
                <a:tab pos="6378575" algn="l"/>
                <a:tab pos="7292975" algn="l"/>
                <a:tab pos="8207375" algn="l"/>
                <a:tab pos="9121775" algn="l"/>
                <a:tab pos="10036175" algn="l"/>
                <a:tab pos="10312400" algn="l"/>
                <a:tab pos="10761663" algn="l"/>
                <a:tab pos="10763250" algn="l"/>
                <a:tab pos="10764838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336666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it-IT" altLang="it-IT" sz="1400" b="1" i="1" dirty="0">
                <a:solidFill>
                  <a:srgbClr val="000000"/>
                </a:solidFill>
              </a:rPr>
              <a:t>A – </a:t>
            </a:r>
            <a:r>
              <a:rPr lang="it-IT" altLang="it-IT" sz="1400" b="1" dirty="0">
                <a:solidFill>
                  <a:srgbClr val="000000"/>
                </a:solidFill>
              </a:rPr>
              <a:t>L’alunno/a svolge compiti e risolve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problemi complessi</a:t>
            </a:r>
            <a:r>
              <a:rPr lang="it-IT" altLang="it-IT" sz="1400" b="1" dirty="0">
                <a:solidFill>
                  <a:srgbClr val="FF0000"/>
                </a:solidFill>
              </a:rPr>
              <a:t>,</a:t>
            </a:r>
            <a:r>
              <a:rPr lang="it-IT" altLang="it-IT" sz="1400" b="1" dirty="0">
                <a:solidFill>
                  <a:srgbClr val="000000"/>
                </a:solidFill>
              </a:rPr>
              <a:t> mostrando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padronanza</a:t>
            </a:r>
            <a:r>
              <a:rPr lang="it-IT" altLang="it-IT" sz="1400" b="1" dirty="0">
                <a:solidFill>
                  <a:srgbClr val="FF0000"/>
                </a:solidFill>
              </a:rPr>
              <a:t> </a:t>
            </a:r>
            <a:r>
              <a:rPr lang="it-IT" altLang="it-IT" sz="1400" b="1" dirty="0">
                <a:solidFill>
                  <a:srgbClr val="000000"/>
                </a:solidFill>
              </a:rPr>
              <a:t>nell’uso delle conoscenze e delle abilità;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propone e sostiene le proprie opinioni</a:t>
            </a:r>
            <a:r>
              <a:rPr lang="it-IT" altLang="it-IT" sz="1400" b="1" dirty="0">
                <a:solidFill>
                  <a:srgbClr val="000000"/>
                </a:solidFill>
              </a:rPr>
              <a:t> e assume in modo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responsabile</a:t>
            </a:r>
            <a:r>
              <a:rPr lang="it-IT" altLang="it-IT" sz="1400" b="1" dirty="0">
                <a:solidFill>
                  <a:srgbClr val="000000"/>
                </a:solidFill>
              </a:rPr>
              <a:t> decisioni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consapevoli</a:t>
            </a:r>
            <a:r>
              <a:rPr lang="it-IT" altLang="it-IT" sz="1400" b="1" dirty="0">
                <a:solidFill>
                  <a:srgbClr val="000000"/>
                </a:solidFill>
              </a:rPr>
              <a:t>. </a:t>
            </a:r>
            <a:r>
              <a:rPr lang="it-IT" altLang="it-IT" sz="1400" dirty="0">
                <a:solidFill>
                  <a:srgbClr val="000000"/>
                </a:solidFill>
              </a:rPr>
              <a:t>	</a:t>
            </a:r>
          </a:p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endParaRPr lang="it-IT" altLang="it-IT" sz="140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it-IT" altLang="it-IT" sz="1400" b="1" i="1" dirty="0">
                <a:solidFill>
                  <a:srgbClr val="000000"/>
                </a:solidFill>
              </a:rPr>
              <a:t>B – </a:t>
            </a:r>
            <a:r>
              <a:rPr lang="it-IT" altLang="it-IT" sz="1400" b="1" dirty="0">
                <a:solidFill>
                  <a:srgbClr val="000000"/>
                </a:solidFill>
              </a:rPr>
              <a:t>L’alunno/a svolge compiti e risolve problemi in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situazioni nuove</a:t>
            </a:r>
            <a:r>
              <a:rPr lang="it-IT" altLang="it-IT" sz="1400" b="1" dirty="0">
                <a:solidFill>
                  <a:srgbClr val="000000"/>
                </a:solidFill>
              </a:rPr>
              <a:t>, compie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scelte consapevoli</a:t>
            </a:r>
            <a:r>
              <a:rPr lang="it-IT" altLang="it-IT" sz="1400" b="1" dirty="0">
                <a:solidFill>
                  <a:srgbClr val="000000"/>
                </a:solidFill>
              </a:rPr>
              <a:t>, mostrando di saper utilizzare le conoscenze e le abilità acquisite.</a:t>
            </a:r>
          </a:p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it-IT" altLang="it-IT" sz="1400" b="1" dirty="0">
                <a:solidFill>
                  <a:srgbClr val="000000"/>
                </a:solidFill>
              </a:rPr>
              <a:t> </a:t>
            </a:r>
            <a:r>
              <a:rPr lang="it-IT" altLang="it-IT" sz="1400" dirty="0">
                <a:solidFill>
                  <a:srgbClr val="000000"/>
                </a:solidFill>
              </a:rPr>
              <a:t>	</a:t>
            </a:r>
          </a:p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it-IT" altLang="it-IT" sz="1400" b="1" i="1" dirty="0">
                <a:solidFill>
                  <a:srgbClr val="000000"/>
                </a:solidFill>
              </a:rPr>
              <a:t>C – </a:t>
            </a:r>
            <a:r>
              <a:rPr lang="it-IT" altLang="it-IT" sz="1400" b="1" dirty="0">
                <a:solidFill>
                  <a:srgbClr val="000000"/>
                </a:solidFill>
              </a:rPr>
              <a:t>L’alunno/a svolge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compiti semplici</a:t>
            </a:r>
            <a:r>
              <a:rPr lang="it-IT" altLang="it-IT" sz="1400" b="1" dirty="0">
                <a:solidFill>
                  <a:srgbClr val="000000"/>
                </a:solidFill>
              </a:rPr>
              <a:t> anche in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situazioni nuove</a:t>
            </a:r>
            <a:r>
              <a:rPr lang="it-IT" altLang="it-IT" sz="1400" b="1" dirty="0">
                <a:solidFill>
                  <a:srgbClr val="000000"/>
                </a:solidFill>
              </a:rPr>
              <a:t>, mostrando di possedere conoscenze e abilità fondamentali e di saper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applicare basilari regole e procedure</a:t>
            </a:r>
            <a:r>
              <a:rPr lang="it-IT" altLang="it-IT" sz="1400" b="1" dirty="0">
                <a:solidFill>
                  <a:srgbClr val="000000"/>
                </a:solidFill>
              </a:rPr>
              <a:t>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apprese</a:t>
            </a:r>
            <a:r>
              <a:rPr lang="it-IT" altLang="it-IT" sz="1400" b="1" dirty="0">
                <a:solidFill>
                  <a:srgbClr val="000000"/>
                </a:solidFill>
              </a:rPr>
              <a:t>. </a:t>
            </a:r>
          </a:p>
          <a:p>
            <a:pPr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it-IT" altLang="it-IT" sz="1400" dirty="0">
                <a:solidFill>
                  <a:srgbClr val="000000"/>
                </a:solidFill>
              </a:rPr>
              <a:t>	</a:t>
            </a:r>
          </a:p>
          <a:p>
            <a:pPr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r>
              <a:rPr lang="it-IT" altLang="it-IT" sz="1400" b="1" i="1" dirty="0">
                <a:solidFill>
                  <a:srgbClr val="000000"/>
                </a:solidFill>
              </a:rPr>
              <a:t>D – </a:t>
            </a:r>
            <a:r>
              <a:rPr lang="it-IT" altLang="it-IT" sz="1400" b="1" dirty="0">
                <a:solidFill>
                  <a:srgbClr val="000000"/>
                </a:solidFill>
              </a:rPr>
              <a:t>L’alunno/a, se opportunamente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guidato</a:t>
            </a:r>
            <a:r>
              <a:rPr lang="it-IT" altLang="it-IT" sz="1400" b="1" dirty="0">
                <a:solidFill>
                  <a:srgbClr val="000000"/>
                </a:solidFill>
              </a:rPr>
              <a:t>/a, svolge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compiti semplici</a:t>
            </a:r>
            <a:r>
              <a:rPr lang="it-IT" altLang="it-IT" sz="1400" b="1" dirty="0">
                <a:solidFill>
                  <a:srgbClr val="000000"/>
                </a:solidFill>
              </a:rPr>
              <a:t> in </a:t>
            </a:r>
            <a:r>
              <a:rPr lang="it-IT" altLang="it-IT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situazioni note</a:t>
            </a:r>
            <a:r>
              <a:rPr lang="it-IT" altLang="it-IT" sz="1400" b="1" dirty="0">
                <a:solidFill>
                  <a:srgbClr val="000000"/>
                </a:solidFill>
              </a:rPr>
              <a:t>.</a:t>
            </a:r>
            <a:r>
              <a:rPr lang="it-IT" altLang="it-IT" sz="2000" b="1" dirty="0">
                <a:solidFill>
                  <a:srgbClr val="000000"/>
                </a:solidFill>
              </a:rPr>
              <a:t> </a:t>
            </a:r>
            <a:r>
              <a:rPr lang="it-IT" altLang="it-IT" sz="2000" dirty="0">
                <a:solidFill>
                  <a:srgbClr val="000000"/>
                </a:solidFill>
              </a:rPr>
              <a:t>	</a:t>
            </a:r>
          </a:p>
          <a:p>
            <a:pPr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sz="2000" dirty="0">
              <a:solidFill>
                <a:srgbClr val="000000"/>
              </a:solidFill>
            </a:endParaRPr>
          </a:p>
        </p:txBody>
      </p:sp>
      <p:sp>
        <p:nvSpPr>
          <p:cNvPr id="29700" name="Text Box 4">
            <a:extLst>
              <a:ext uri="{FF2B5EF4-FFF2-40B4-BE49-F238E27FC236}">
                <a16:creationId xmlns:a16="http://schemas.microsoft.com/office/drawing/2014/main" id="{56A87626-4997-9E67-6676-50A90B8BA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3386" y="2014194"/>
            <a:ext cx="4321175" cy="4321175"/>
          </a:xfrm>
          <a:prstGeom prst="rect">
            <a:avLst/>
          </a:prstGeom>
          <a:solidFill>
            <a:srgbClr val="FFFFFF"/>
          </a:solidFill>
          <a:ln w="25200" cap="sq">
            <a:solidFill>
              <a:srgbClr val="00206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  <p:txBody>
          <a:bodyPr lIns="90000" tIns="46800" rIns="90000" bIns="46800"/>
          <a:lstStyle>
            <a:lvl1pPr marL="342900" indent="-32067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336666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sz="800" dirty="0">
              <a:solidFill>
                <a:srgbClr val="000000"/>
              </a:solidFill>
            </a:endParaRPr>
          </a:p>
          <a:p>
            <a:pPr marL="4762" indent="0">
              <a:lnSpc>
                <a:spcPct val="80000"/>
              </a:lnSpc>
              <a:spcBef>
                <a:spcPts val="500"/>
              </a:spcBef>
              <a:buClr>
                <a:srgbClr val="FF0000"/>
              </a:buClr>
              <a:buSzPct val="100000"/>
              <a:defRPr/>
            </a:pPr>
            <a:r>
              <a:rPr lang="it-IT" altLang="it-IT" b="1" dirty="0">
                <a:solidFill>
                  <a:srgbClr val="FF0000"/>
                </a:solidFill>
              </a:rPr>
              <a:t>AVANZATO</a:t>
            </a:r>
            <a:r>
              <a:rPr lang="it-IT" altLang="it-IT" b="1" dirty="0">
                <a:solidFill>
                  <a:srgbClr val="000000"/>
                </a:solidFill>
              </a:rPr>
              <a:t>: padronanza, complessità, metacognizione, responsabilità</a:t>
            </a: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r>
              <a:rPr lang="it-IT" altLang="it-IT" b="1" dirty="0">
                <a:solidFill>
                  <a:srgbClr val="000000"/>
                </a:solidFill>
              </a:rPr>
              <a:t> </a:t>
            </a: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dirty="0">
              <a:solidFill>
                <a:srgbClr val="000000"/>
              </a:solidFill>
            </a:endParaRPr>
          </a:p>
          <a:p>
            <a:pPr marL="4762" indent="0">
              <a:lnSpc>
                <a:spcPct val="80000"/>
              </a:lnSpc>
              <a:spcBef>
                <a:spcPts val="500"/>
              </a:spcBef>
              <a:buClr>
                <a:srgbClr val="FF0000"/>
              </a:buClr>
              <a:buSzPct val="100000"/>
              <a:defRPr/>
            </a:pPr>
            <a:r>
              <a:rPr lang="it-IT" altLang="it-IT" dirty="0">
                <a:solidFill>
                  <a:srgbClr val="FF0000"/>
                </a:solidFill>
              </a:rPr>
              <a:t>I</a:t>
            </a:r>
            <a:r>
              <a:rPr lang="it-IT" altLang="it-IT" b="1" dirty="0">
                <a:solidFill>
                  <a:srgbClr val="FF0000"/>
                </a:solidFill>
              </a:rPr>
              <a:t>NTERMEDIO</a:t>
            </a:r>
            <a:r>
              <a:rPr lang="it-IT" altLang="it-IT" b="1" dirty="0">
                <a:solidFill>
                  <a:srgbClr val="000000"/>
                </a:solidFill>
              </a:rPr>
              <a:t>: generalizzazione, metacognizione </a:t>
            </a: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dirty="0">
              <a:solidFill>
                <a:srgbClr val="000000"/>
              </a:solidFill>
            </a:endParaRP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dirty="0">
              <a:solidFill>
                <a:srgbClr val="000000"/>
              </a:solidFill>
            </a:endParaRPr>
          </a:p>
          <a:p>
            <a:pPr marL="4762" indent="0">
              <a:lnSpc>
                <a:spcPct val="80000"/>
              </a:lnSpc>
              <a:spcBef>
                <a:spcPts val="500"/>
              </a:spcBef>
              <a:buClr>
                <a:srgbClr val="FF0000"/>
              </a:buClr>
              <a:buSzPct val="100000"/>
              <a:defRPr/>
            </a:pPr>
            <a:r>
              <a:rPr lang="it-IT" altLang="it-IT" b="1" dirty="0">
                <a:solidFill>
                  <a:srgbClr val="FF0000"/>
                </a:solidFill>
              </a:rPr>
              <a:t>BASE</a:t>
            </a:r>
            <a:r>
              <a:rPr lang="it-IT" altLang="it-IT" b="1" dirty="0">
                <a:solidFill>
                  <a:srgbClr val="000000"/>
                </a:solidFill>
              </a:rPr>
              <a:t>: transfert di procedure apprese in situazioni nuove </a:t>
            </a: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dirty="0">
              <a:solidFill>
                <a:srgbClr val="000000"/>
              </a:solidFill>
            </a:endParaRPr>
          </a:p>
          <a:p>
            <a:pPr marL="22225" indent="0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it-IT" altLang="it-IT" sz="800" dirty="0">
              <a:solidFill>
                <a:srgbClr val="000000"/>
              </a:solidFill>
            </a:endParaRPr>
          </a:p>
          <a:p>
            <a:pPr marL="4762" indent="0">
              <a:lnSpc>
                <a:spcPct val="80000"/>
              </a:lnSpc>
              <a:spcBef>
                <a:spcPts val="500"/>
              </a:spcBef>
              <a:buClr>
                <a:srgbClr val="FF0000"/>
              </a:buClr>
              <a:buSzPct val="100000"/>
              <a:defRPr/>
            </a:pPr>
            <a:r>
              <a:rPr lang="it-IT" altLang="it-IT" b="1" dirty="0">
                <a:solidFill>
                  <a:srgbClr val="FF0000"/>
                </a:solidFill>
              </a:rPr>
              <a:t>INIZIALE</a:t>
            </a:r>
            <a:r>
              <a:rPr lang="it-IT" altLang="it-IT" b="1" dirty="0">
                <a:solidFill>
                  <a:srgbClr val="000000"/>
                </a:solidFill>
              </a:rPr>
              <a:t>: non c’è competenza; c’è solo l’uso guidato di conoscenze e abilità </a:t>
            </a:r>
          </a:p>
        </p:txBody>
      </p:sp>
      <p:sp>
        <p:nvSpPr>
          <p:cNvPr id="50183" name="Rectangle 6">
            <a:extLst>
              <a:ext uri="{FF2B5EF4-FFF2-40B4-BE49-F238E27FC236}">
                <a16:creationId xmlns:a16="http://schemas.microsoft.com/office/drawing/2014/main" id="{2B62F9E5-61BB-F9EB-6216-A8850A000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062164"/>
            <a:ext cx="4105275" cy="1042988"/>
          </a:xfrm>
          <a:prstGeom prst="rect">
            <a:avLst/>
          </a:prstGeom>
          <a:solidFill>
            <a:schemeClr val="accent1">
              <a:lumMod val="60000"/>
              <a:lumOff val="40000"/>
              <a:alpha val="50980"/>
            </a:schemeClr>
          </a:solidFill>
          <a:ln w="9360" cap="sq">
            <a:solidFill>
              <a:srgbClr val="3366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50184" name="Rectangle 7">
            <a:extLst>
              <a:ext uri="{FF2B5EF4-FFF2-40B4-BE49-F238E27FC236}">
                <a16:creationId xmlns:a16="http://schemas.microsoft.com/office/drawing/2014/main" id="{03D74663-1FE8-17A2-D9E6-9B05E0C9D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029" y="3379436"/>
            <a:ext cx="4105276" cy="865187"/>
          </a:xfrm>
          <a:prstGeom prst="rect">
            <a:avLst/>
          </a:prstGeom>
          <a:solidFill>
            <a:schemeClr val="accent1">
              <a:lumMod val="60000"/>
              <a:lumOff val="40000"/>
              <a:alpha val="50980"/>
            </a:schemeClr>
          </a:solidFill>
          <a:ln w="9360" cap="sq">
            <a:solidFill>
              <a:srgbClr val="3366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50185" name="Rectangle 8">
            <a:extLst>
              <a:ext uri="{FF2B5EF4-FFF2-40B4-BE49-F238E27FC236}">
                <a16:creationId xmlns:a16="http://schemas.microsoft.com/office/drawing/2014/main" id="{603AC2DD-1667-7D4E-8DCF-F05B4ACBA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392908"/>
            <a:ext cx="4140200" cy="792162"/>
          </a:xfrm>
          <a:prstGeom prst="rect">
            <a:avLst/>
          </a:prstGeom>
          <a:solidFill>
            <a:schemeClr val="accent1">
              <a:lumMod val="60000"/>
              <a:lumOff val="40000"/>
              <a:alpha val="50980"/>
            </a:schemeClr>
          </a:solidFill>
          <a:ln w="9360" cap="sq">
            <a:solidFill>
              <a:srgbClr val="3366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 dirty="0"/>
          </a:p>
        </p:txBody>
      </p:sp>
      <p:sp>
        <p:nvSpPr>
          <p:cNvPr id="50186" name="Rectangle 9">
            <a:extLst>
              <a:ext uri="{FF2B5EF4-FFF2-40B4-BE49-F238E27FC236}">
                <a16:creationId xmlns:a16="http://schemas.microsoft.com/office/drawing/2014/main" id="{6E3739A4-FB77-6253-14F8-C80929759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5411628"/>
            <a:ext cx="4141787" cy="720725"/>
          </a:xfrm>
          <a:prstGeom prst="rect">
            <a:avLst/>
          </a:prstGeom>
          <a:solidFill>
            <a:schemeClr val="accent1">
              <a:lumMod val="60000"/>
              <a:lumOff val="40000"/>
              <a:alpha val="50980"/>
            </a:schemeClr>
          </a:solidFill>
          <a:ln w="9360" cap="sq">
            <a:solidFill>
              <a:srgbClr val="3366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18FC372-5440-DF0B-2974-30CB2DE2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06" y="752661"/>
            <a:ext cx="11135360" cy="1371600"/>
          </a:xfrm>
        </p:spPr>
        <p:txBody>
          <a:bodyPr>
            <a:normAutofit fontScale="90000"/>
          </a:bodyPr>
          <a:lstStyle/>
          <a:p>
            <a:r>
              <a:rPr lang="it-IT" sz="4000" dirty="0">
                <a:solidFill>
                  <a:srgbClr val="002060"/>
                </a:solidFill>
              </a:rPr>
              <a:t>LA DECLINAZIONE DEI LIVELLI DIPADRONANZA</a:t>
            </a:r>
            <a:br>
              <a:rPr lang="it-IT" sz="4000" dirty="0">
                <a:solidFill>
                  <a:srgbClr val="002060"/>
                </a:solidFill>
              </a:rPr>
            </a:br>
            <a:r>
              <a:rPr lang="it-IT" sz="4000" dirty="0">
                <a:solidFill>
                  <a:srgbClr val="002060"/>
                </a:solidFill>
              </a:rPr>
              <a:t>Le scelte di fondo</a:t>
            </a:r>
            <a:br>
              <a:rPr lang="it-IT" b="1" dirty="0">
                <a:solidFill>
                  <a:srgbClr val="002060"/>
                </a:solidFill>
              </a:rPr>
            </a:b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345597-3C47-1306-56B3-294CE6140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747" y="517482"/>
            <a:ext cx="100584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LA RICERCAZIONE:  FINALITA</a:t>
            </a:r>
            <a:r>
              <a:rPr lang="it-IT" b="1" dirty="0">
                <a:solidFill>
                  <a:srgbClr val="002060"/>
                </a:solidFill>
              </a:rPr>
              <a:t>’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B3E990-510A-9032-EFB1-F11756CB9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079" y="1676400"/>
            <a:ext cx="10573173" cy="4647184"/>
          </a:xfrm>
        </p:spPr>
        <p:txBody>
          <a:bodyPr>
            <a:normAutofit fontScale="70000" lnSpcReduction="20000"/>
          </a:bodyPr>
          <a:lstStyle/>
          <a:p>
            <a:endParaRPr lang="it-IT" sz="1600" dirty="0"/>
          </a:p>
          <a:p>
            <a:pPr marL="0" indent="0" algn="ctr">
              <a:buNone/>
            </a:pPr>
            <a:r>
              <a:rPr lang="it-IT" sz="2700" b="1" dirty="0"/>
              <a:t>Ottimizzare pratiche  e strumenti  di orientamento  </a:t>
            </a:r>
            <a:r>
              <a:rPr lang="it-IT" sz="2700" dirty="0"/>
              <a:t>adottati dalle istituzioni scolastiche  della provincia nel passaggio degli studenti dal I al II ciclo di istruzione</a:t>
            </a:r>
          </a:p>
          <a:p>
            <a:pPr marL="0" indent="0" algn="ctr">
              <a:buNone/>
            </a:pPr>
            <a:r>
              <a:rPr lang="it-IT" sz="2700" i="1" dirty="0"/>
              <a:t>per</a:t>
            </a:r>
          </a:p>
          <a:p>
            <a:pPr marL="0" indent="0" algn="ctr">
              <a:buNone/>
            </a:pPr>
            <a:r>
              <a:rPr lang="it-IT" altLang="it-IT" sz="2700" b="1" dirty="0"/>
              <a:t>diminuire  il tasso di insuccesso scolastico</a:t>
            </a:r>
          </a:p>
          <a:p>
            <a:pPr marL="0" indent="0" algn="ctr">
              <a:buNone/>
            </a:pPr>
            <a:r>
              <a:rPr lang="it-IT" altLang="it-IT" sz="2700" b="1" dirty="0"/>
              <a:t> </a:t>
            </a:r>
            <a:r>
              <a:rPr lang="it-IT" altLang="it-IT" sz="2700" dirty="0"/>
              <a:t>(numero di debiti formativi e/o non promozioni, di  abbandoni e/o trasferimenti nel corso del I anno) </a:t>
            </a:r>
          </a:p>
          <a:p>
            <a:pPr marL="0" indent="0" algn="ctr">
              <a:buNone/>
            </a:pPr>
            <a:r>
              <a:rPr lang="it-IT" sz="2700" i="1" dirty="0"/>
              <a:t>attraverso </a:t>
            </a:r>
            <a:r>
              <a:rPr lang="it-IT" sz="2700" dirty="0"/>
              <a:t> </a:t>
            </a:r>
          </a:p>
          <a:p>
            <a:pPr marL="0" indent="0" algn="ctr">
              <a:buNone/>
            </a:pPr>
            <a:r>
              <a:rPr lang="it-IT" sz="2700" dirty="0"/>
              <a:t>il </a:t>
            </a:r>
            <a:r>
              <a:rPr lang="it-IT" sz="2700" b="1" dirty="0"/>
              <a:t>dialogo/confronto tra diversi segmenti formativi</a:t>
            </a:r>
            <a:r>
              <a:rPr lang="it-IT" sz="2700" dirty="0"/>
              <a:t>, in un’ottica di continuità verticale  tra scuole secondarie di  I e di II grado del territorio</a:t>
            </a:r>
          </a:p>
          <a:p>
            <a:pPr marL="0" indent="0" algn="ctr">
              <a:buNone/>
            </a:pPr>
            <a:r>
              <a:rPr lang="it-IT" sz="2700" i="1" dirty="0"/>
              <a:t>così da </a:t>
            </a:r>
          </a:p>
          <a:p>
            <a:pPr marL="0" indent="0" algn="ctr">
              <a:buNone/>
            </a:pPr>
            <a:r>
              <a:rPr lang="it-IT" sz="2700" b="1" dirty="0"/>
              <a:t>definire in modo chiaro e condiviso gli esiti di apprendimento </a:t>
            </a:r>
          </a:p>
          <a:p>
            <a:pPr marL="0" indent="0" algn="ctr">
              <a:buNone/>
            </a:pPr>
            <a:r>
              <a:rPr lang="it-IT" sz="2700" dirty="0"/>
              <a:t>attesi in uscita/in ingresso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3868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0DE4B7D-F259-670D-4C17-5B73A7262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734" y="1799646"/>
            <a:ext cx="10901680" cy="3849624"/>
          </a:xfrm>
        </p:spPr>
        <p:txBody>
          <a:bodyPr/>
          <a:lstStyle/>
          <a:p>
            <a:pPr marL="0" lvl="2" indent="0">
              <a:lnSpc>
                <a:spcPct val="120000"/>
              </a:lnSpc>
              <a:spcBef>
                <a:spcPts val="900"/>
              </a:spcBef>
              <a:buNone/>
            </a:pPr>
            <a:endParaRPr lang="it-IT" altLang="it-IT" sz="1800" b="1" dirty="0"/>
          </a:p>
          <a:p>
            <a:pPr marL="285750" lvl="2" indent="-285750">
              <a:lnSpc>
                <a:spcPct val="120000"/>
              </a:lnSpc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it-IT" altLang="it-IT" sz="1800" b="1" dirty="0"/>
              <a:t>Calibrazione dei livelli </a:t>
            </a:r>
            <a:r>
              <a:rPr lang="it-IT" altLang="it-IT" sz="1800" dirty="0"/>
              <a:t>di padronanza</a:t>
            </a:r>
            <a:r>
              <a:rPr lang="it-IT" altLang="it-IT" sz="1800" b="1" dirty="0"/>
              <a:t> (specie in ingresso)</a:t>
            </a:r>
            <a:r>
              <a:rPr lang="it-IT" altLang="it-IT" sz="1800" dirty="0"/>
              <a:t>: </a:t>
            </a:r>
          </a:p>
          <a:p>
            <a:pPr marL="560070" lvl="3" indent="-28575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sz="1800" dirty="0">
                <a:sym typeface="Wingdings" panose="05000000000000000000" pitchFamily="2" charset="2"/>
              </a:rPr>
              <a:t>secondo una </a:t>
            </a:r>
            <a:r>
              <a:rPr lang="it-IT" sz="1800" b="1" dirty="0">
                <a:sym typeface="Wingdings" panose="05000000000000000000" pitchFamily="2" charset="2"/>
              </a:rPr>
              <a:t>prospettiva descrittiva/realistica </a:t>
            </a:r>
            <a:r>
              <a:rPr lang="it-IT" sz="1800" dirty="0">
                <a:sym typeface="Wingdings" panose="05000000000000000000" pitchFamily="2" charset="2"/>
              </a:rPr>
              <a:t>e non normativa/utopica </a:t>
            </a:r>
          </a:p>
          <a:p>
            <a:pPr marL="560070" lvl="3" indent="-28575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it-IT" altLang="it-IT" sz="1800" dirty="0"/>
              <a:t>tenendo conto delle </a:t>
            </a:r>
            <a:r>
              <a:rPr lang="it-IT" altLang="it-IT" sz="1800" b="1" dirty="0"/>
              <a:t>peculiarità  di ciascun indirizzo di studio  </a:t>
            </a:r>
            <a:r>
              <a:rPr lang="it-IT" altLang="it-IT" sz="1800" dirty="0"/>
              <a:t>(liceale, tecnico, professionale)</a:t>
            </a:r>
          </a:p>
          <a:p>
            <a:pPr marL="560070" lvl="3" indent="-285750">
              <a:lnSpc>
                <a:spcPct val="12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endParaRPr lang="it-IT" sz="1800" dirty="0">
              <a:sym typeface="Wingdings" panose="05000000000000000000" pitchFamily="2" charset="2"/>
            </a:endParaRPr>
          </a:p>
          <a:p>
            <a:endParaRPr lang="it-IT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27CBEEFC-CF87-2C44-FA14-14074F8F7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0" y="594349"/>
            <a:ext cx="11135360" cy="1371600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LA DECLINAZIONE DEI LIVELLI DIPADRONANZA</a:t>
            </a:r>
            <a:br>
              <a:rPr lang="it-IT" b="1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Le scelte di fondo</a:t>
            </a: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11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7A5648-96AF-2019-39E0-2AF626496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68" y="797572"/>
            <a:ext cx="11135360" cy="1371600"/>
          </a:xfrm>
        </p:spPr>
        <p:txBody>
          <a:bodyPr>
            <a:normAutofit fontScale="90000"/>
          </a:bodyPr>
          <a:lstStyle/>
          <a:p>
            <a:r>
              <a:rPr lang="it-IT" sz="4000" dirty="0">
                <a:solidFill>
                  <a:srgbClr val="002060"/>
                </a:solidFill>
              </a:rPr>
              <a:t>LA DECLINAZIONE DEI LIVELLI DI PADRONANZA</a:t>
            </a:r>
            <a:br>
              <a:rPr lang="it-IT" sz="4000" b="1" dirty="0">
                <a:solidFill>
                  <a:srgbClr val="002060"/>
                </a:solidFill>
              </a:rPr>
            </a:br>
            <a:r>
              <a:rPr lang="it-IT" sz="4000" dirty="0">
                <a:solidFill>
                  <a:srgbClr val="002060"/>
                </a:solidFill>
              </a:rPr>
              <a:t>Il processo</a:t>
            </a:r>
            <a:br>
              <a:rPr lang="it-IT" b="1" dirty="0">
                <a:solidFill>
                  <a:srgbClr val="002060"/>
                </a:solidFill>
              </a:rPr>
            </a:br>
            <a:br>
              <a:rPr lang="it-IT" dirty="0">
                <a:solidFill>
                  <a:srgbClr val="002060"/>
                </a:solidFill>
              </a:rPr>
            </a:br>
            <a:endParaRPr lang="it-IT" dirty="0">
              <a:solidFill>
                <a:srgbClr val="002060"/>
              </a:solidFill>
            </a:endParaRP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29F9564B-4C27-A9D0-83D1-2527152D11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2787035"/>
              </p:ext>
            </p:extLst>
          </p:nvPr>
        </p:nvGraphicFramePr>
        <p:xfrm>
          <a:off x="647282" y="1314073"/>
          <a:ext cx="8343890" cy="5476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riangolo isoscele 4">
            <a:extLst>
              <a:ext uri="{FF2B5EF4-FFF2-40B4-BE49-F238E27FC236}">
                <a16:creationId xmlns:a16="http://schemas.microsoft.com/office/drawing/2014/main" id="{799910D7-68F6-0773-406F-4F8DE2892F06}"/>
              </a:ext>
            </a:extLst>
          </p:cNvPr>
          <p:cNvSpPr/>
          <p:nvPr/>
        </p:nvSpPr>
        <p:spPr>
          <a:xfrm>
            <a:off x="8582638" y="1484254"/>
            <a:ext cx="430644" cy="430644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Forma a L 5">
            <a:extLst>
              <a:ext uri="{FF2B5EF4-FFF2-40B4-BE49-F238E27FC236}">
                <a16:creationId xmlns:a16="http://schemas.microsoft.com/office/drawing/2014/main" id="{D2903B22-D34D-B5CD-CB18-0FD6BF37C38E}"/>
              </a:ext>
            </a:extLst>
          </p:cNvPr>
          <p:cNvSpPr/>
          <p:nvPr/>
        </p:nvSpPr>
        <p:spPr>
          <a:xfrm rot="5400000">
            <a:off x="9778606" y="978970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A779E3B2-366E-3AEA-63F9-60839D419D5E}"/>
              </a:ext>
            </a:extLst>
          </p:cNvPr>
          <p:cNvGrpSpPr/>
          <p:nvPr/>
        </p:nvGrpSpPr>
        <p:grpSpPr>
          <a:xfrm>
            <a:off x="9524991" y="1734338"/>
            <a:ext cx="2282418" cy="2000673"/>
            <a:chOff x="5842310" y="1143070"/>
            <a:chExt cx="2282418" cy="2000673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01428B5-E64C-CF38-0090-ECCC571C25AA}"/>
                </a:ext>
              </a:extLst>
            </p:cNvPr>
            <p:cNvSpPr/>
            <p:nvPr/>
          </p:nvSpPr>
          <p:spPr>
            <a:xfrm>
              <a:off x="5842310" y="1143070"/>
              <a:ext cx="2282418" cy="200067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0C426D24-9ACD-5135-F1A7-E8ED347E598F}"/>
                </a:ext>
              </a:extLst>
            </p:cNvPr>
            <p:cNvSpPr txBox="1"/>
            <p:nvPr/>
          </p:nvSpPr>
          <p:spPr>
            <a:xfrm>
              <a:off x="5842310" y="1143070"/>
              <a:ext cx="2282418" cy="20006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0" tIns="41910" rIns="41910" bIns="41910" numCol="1" spcCol="1270" anchor="t" anchorCtr="0">
              <a:noAutofit/>
            </a:bodyPr>
            <a:lstStyle/>
            <a:p>
              <a:pPr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altLang="it-IT" sz="1600" b="1" dirty="0"/>
                <a:t>Descrizione in termini  operativi </a:t>
              </a:r>
              <a:r>
                <a:rPr lang="it-IT" altLang="it-IT" sz="1600" dirty="0"/>
                <a:t>di ciò che lo studente deve dimostrare di  essere in grado di fare a ciascun livello</a:t>
              </a: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charset="0"/>
                <a:buNone/>
              </a:pPr>
              <a:endParaRPr lang="it-IT" sz="1100" kern="1200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64" name="Group 120">
            <a:extLst>
              <a:ext uri="{FF2B5EF4-FFF2-40B4-BE49-F238E27FC236}">
                <a16:creationId xmlns:a16="http://schemas.microsoft.com/office/drawing/2014/main" id="{D369EF01-5525-9CDF-E120-29C5F6488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54491"/>
              </p:ext>
            </p:extLst>
          </p:nvPr>
        </p:nvGraphicFramePr>
        <p:xfrm>
          <a:off x="782320" y="2316503"/>
          <a:ext cx="10363200" cy="4044951"/>
        </p:xfrm>
        <a:graphic>
          <a:graphicData uri="http://schemas.openxmlformats.org/drawingml/2006/table">
            <a:tbl>
              <a:tblPr/>
              <a:tblGrid>
                <a:gridCol w="1723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3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7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92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72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16955"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801393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507752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LIVELLO  A</a:t>
                      </a: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AVANZATO</a:t>
                      </a:r>
                    </a:p>
                  </a:txBody>
                  <a:tcPr marL="90000" marR="90000" marT="24311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LIVELLO  B</a:t>
                      </a: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INTERMEDIO</a:t>
                      </a:r>
                    </a:p>
                  </a:txBody>
                  <a:tcPr marL="90000" marR="90000" marT="52755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LIVELLO  C</a:t>
                      </a: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BASE</a:t>
                      </a:r>
                    </a:p>
                  </a:txBody>
                  <a:tcPr marL="90000" marR="90000" marT="52755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LIVELLO  D</a:t>
                      </a: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it-IT" altLang="it-IT" sz="1400" b="0" i="0" u="none" strike="noStrike" kern="1200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  <a:p>
                      <a:pPr marL="0" marR="0" lvl="0" indent="-322263" algn="ctr" defTabSz="449263" rtl="0" eaLnBrk="1" fontAlgn="base" latinLnBrk="0" hangingPunct="1">
                        <a:lnSpc>
                          <a:spcPct val="5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400" b="0" i="0" u="none" strike="noStrike" kern="1200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INIZIALE</a:t>
                      </a:r>
                    </a:p>
                  </a:txBody>
                  <a:tcPr marL="90000" marR="90000" marT="52755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999"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342900" marR="0" lvl="0" indent="-322263" algn="l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050" b="0" i="0" u="none" strike="noStrike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COMPETENZA 1:</a:t>
                      </a:r>
                    </a:p>
                  </a:txBody>
                  <a:tcPr marL="90000" marR="90000" marT="24311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999"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342900" marR="0" lvl="0" indent="-322263" algn="l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050" b="0" i="0" u="none" strike="noStrike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COMPETENZA 2:</a:t>
                      </a:r>
                    </a:p>
                  </a:txBody>
                  <a:tcPr marL="90000" marR="90000" marT="24311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999"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342900" marR="0" lvl="0" indent="-322263" algn="l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050" b="0" i="0" u="none" strike="noStrike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COMPETENZA 3:</a:t>
                      </a:r>
                    </a:p>
                  </a:txBody>
                  <a:tcPr marL="90000" marR="90000" marT="24311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999">
                <a:tc>
                  <a:txBody>
                    <a:bodyPr/>
                    <a:lstStyle>
                      <a:lvl1pPr marL="342900" indent="-322263">
                        <a:spcBef>
                          <a:spcPts val="75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342900" marR="0" lvl="0" indent="-322263" algn="l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it-IT" altLang="it-IT" sz="1050" b="0" i="0" u="none" strike="noStrike" cap="none" spc="0" normalizeH="0" baseline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charset="0"/>
                          <a:ea typeface="Microsoft YaHei" charset="0"/>
                          <a:cs typeface="Microsoft YaHei" charset="0"/>
                        </a:rPr>
                        <a:t>COMPETENZA 4:</a:t>
                      </a:r>
                    </a:p>
                  </a:txBody>
                  <a:tcPr marL="90000" marR="90000" marT="243114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629219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591485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591485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7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6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5pPr>
                      <a:lvl6pPr marL="25146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6pPr>
                      <a:lvl7pPr marL="29718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7pPr>
                      <a:lvl8pPr marL="34290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8pPr>
                      <a:lvl9pPr marL="3886200" indent="-228600" defTabSz="449263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Microsoft YaHei" charset="0"/>
                          <a:cs typeface="Microsoft YaHei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it-IT" altLang="it-IT" sz="800" b="0" i="0" u="none" strike="noStrike" cap="none" spc="0" normalizeH="0" baseline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0000" marR="90000" marT="591485" marB="46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4321" name="AutoShape 106">
            <a:extLst>
              <a:ext uri="{FF2B5EF4-FFF2-40B4-BE49-F238E27FC236}">
                <a16:creationId xmlns:a16="http://schemas.microsoft.com/office/drawing/2014/main" id="{B5189E4E-D7E4-AF43-A7A2-37864689A001}"/>
              </a:ext>
            </a:extLst>
          </p:cNvPr>
          <p:cNvSpPr>
            <a:spLocks/>
          </p:cNvSpPr>
          <p:nvPr/>
        </p:nvSpPr>
        <p:spPr bwMode="auto">
          <a:xfrm flipV="1">
            <a:off x="4206241" y="1404460"/>
            <a:ext cx="6939280" cy="912041"/>
          </a:xfrm>
          <a:prstGeom prst="borderCallout1">
            <a:avLst>
              <a:gd name="adj1" fmla="val -248897"/>
              <a:gd name="adj2" fmla="val 34245"/>
              <a:gd name="adj3" fmla="val -6648"/>
              <a:gd name="adj4" fmla="val 97907"/>
            </a:avLst>
          </a:prstGeom>
          <a:solidFill>
            <a:srgbClr val="002060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54322" name="AutoShape 107">
            <a:extLst>
              <a:ext uri="{FF2B5EF4-FFF2-40B4-BE49-F238E27FC236}">
                <a16:creationId xmlns:a16="http://schemas.microsoft.com/office/drawing/2014/main" id="{08B5EF6F-BDF4-FE71-12A1-F2575EAA31D2}"/>
              </a:ext>
            </a:extLst>
          </p:cNvPr>
          <p:cNvSpPr>
            <a:spLocks/>
          </p:cNvSpPr>
          <p:nvPr/>
        </p:nvSpPr>
        <p:spPr bwMode="auto">
          <a:xfrm flipV="1">
            <a:off x="782319" y="2353377"/>
            <a:ext cx="1703391" cy="757238"/>
          </a:xfrm>
          <a:prstGeom prst="borderCallout1">
            <a:avLst>
              <a:gd name="adj1" fmla="val -22787"/>
              <a:gd name="adj2" fmla="val 91546"/>
              <a:gd name="adj3" fmla="val -92528"/>
              <a:gd name="adj4" fmla="val 65861"/>
            </a:avLst>
          </a:prstGeom>
          <a:solidFill>
            <a:srgbClr val="002060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rot="10800000" lIns="90000" tIns="46800" rIns="90000" bIns="46800"/>
          <a:lstStyle>
            <a:lvl1pPr marL="211138" indent="-19685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3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DEFINIZIONE della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competenza</a:t>
            </a:r>
            <a:r>
              <a:rPr lang="it-IT" altLang="it-IT" sz="1000" i="1" dirty="0">
                <a:latin typeface="Times New Roman" panose="02020603050405020304" pitchFamily="18" charset="0"/>
              </a:rPr>
              <a:t>  </a:t>
            </a:r>
            <a:br>
              <a:rPr lang="it-IT" altLang="it-IT" sz="800" i="1" dirty="0">
                <a:latin typeface="Times New Roman" panose="02020603050405020304" pitchFamily="18" charset="0"/>
              </a:rPr>
            </a:br>
            <a:endParaRPr lang="it-IT" altLang="it-IT" sz="800" i="1" dirty="0">
              <a:latin typeface="Times New Roman" panose="02020603050405020304" pitchFamily="18" charset="0"/>
            </a:endParaRPr>
          </a:p>
        </p:txBody>
      </p:sp>
      <p:sp>
        <p:nvSpPr>
          <p:cNvPr id="54323" name="AutoShape 108">
            <a:extLst>
              <a:ext uri="{FF2B5EF4-FFF2-40B4-BE49-F238E27FC236}">
                <a16:creationId xmlns:a16="http://schemas.microsoft.com/office/drawing/2014/main" id="{432FA8C7-0853-063F-782E-8AB56541197D}"/>
              </a:ext>
            </a:extLst>
          </p:cNvPr>
          <p:cNvSpPr>
            <a:spLocks/>
          </p:cNvSpPr>
          <p:nvPr/>
        </p:nvSpPr>
        <p:spPr bwMode="auto">
          <a:xfrm flipV="1">
            <a:off x="2485712" y="2353377"/>
            <a:ext cx="1720529" cy="757238"/>
          </a:xfrm>
          <a:prstGeom prst="borderCallout1">
            <a:avLst>
              <a:gd name="adj1" fmla="val -22375"/>
              <a:gd name="adj2" fmla="val 91292"/>
              <a:gd name="adj3" fmla="val -87091"/>
              <a:gd name="adj4" fmla="val 55524"/>
            </a:avLst>
          </a:prstGeom>
          <a:solidFill>
            <a:srgbClr val="002060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rot="10800000" lIns="90000" tIns="46800" rIns="90000" bIns="46800"/>
          <a:lstStyle>
            <a:lvl1pPr marL="211138" indent="-19685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3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DIMENSIONI   della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 competenza</a:t>
            </a:r>
            <a:r>
              <a:rPr lang="it-IT" altLang="it-IT" sz="1000" i="1" dirty="0">
                <a:latin typeface="Times New Roman" panose="02020603050405020304" pitchFamily="18" charset="0"/>
              </a:rPr>
              <a:t>  </a:t>
            </a:r>
            <a:br>
              <a:rPr lang="it-IT" altLang="it-IT" sz="800" i="1" dirty="0">
                <a:latin typeface="Times New Roman" panose="02020603050405020304" pitchFamily="18" charset="0"/>
              </a:rPr>
            </a:br>
            <a:endParaRPr lang="it-IT" altLang="it-IT" sz="800" i="1" dirty="0">
              <a:latin typeface="Times New Roman" panose="02020603050405020304" pitchFamily="18" charset="0"/>
            </a:endParaRPr>
          </a:p>
        </p:txBody>
      </p:sp>
      <p:sp>
        <p:nvSpPr>
          <p:cNvPr id="54324" name="Rectangle 109">
            <a:extLst>
              <a:ext uri="{FF2B5EF4-FFF2-40B4-BE49-F238E27FC236}">
                <a16:creationId xmlns:a16="http://schemas.microsoft.com/office/drawing/2014/main" id="{A62F6D27-188B-F2F0-1C61-CA8F90530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3705" y="1483325"/>
            <a:ext cx="6315403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15900" indent="-19685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3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DESCRIZIONE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 in termini operativi delle evidenze osservative (prestazioni)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Cosa deve saper fare  l'alunno per poter asserire il possesso della competenza a quel livello?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it-IT" altLang="it-IT" sz="1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5DF38085-2714-6B97-DEC6-DA8F44741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0" y="528314"/>
            <a:ext cx="1113536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LA DECLINAZIONE DEI LIVELLI DIPADRONANZA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Il format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1D8F5AA-C13C-6162-3671-C25159CC6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0" y="528314"/>
            <a:ext cx="1113536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LA DECLINAZIONE DEI LIVELLI DIPADRONANZA</a:t>
            </a:r>
            <a:br>
              <a:rPr lang="it-IT" b="1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primo grado</a:t>
            </a:r>
          </a:p>
        </p:txBody>
      </p:sp>
      <p:sp>
        <p:nvSpPr>
          <p:cNvPr id="6" name="Nastro perforato 5">
            <a:extLst>
              <a:ext uri="{FF2B5EF4-FFF2-40B4-BE49-F238E27FC236}">
                <a16:creationId xmlns:a16="http://schemas.microsoft.com/office/drawing/2014/main" id="{64911FDE-C97E-7FD5-ABB6-4E8A1E4BDA1B}"/>
              </a:ext>
            </a:extLst>
          </p:cNvPr>
          <p:cNvSpPr/>
          <p:nvPr/>
        </p:nvSpPr>
        <p:spPr>
          <a:xfrm>
            <a:off x="8131386" y="4690533"/>
            <a:ext cx="3149600" cy="1524000"/>
          </a:xfrm>
          <a:prstGeom prst="flowChartPunchedTap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UN ESEMPIO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16" y="2697182"/>
            <a:ext cx="9994900" cy="161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16" y="4133869"/>
            <a:ext cx="999490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0" b="93160"/>
          <a:stretch/>
        </p:blipFill>
        <p:spPr bwMode="auto">
          <a:xfrm>
            <a:off x="2099733" y="2293561"/>
            <a:ext cx="8517467" cy="40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725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1D8F5AA-C13C-6162-3671-C25159CC6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53" y="375914"/>
            <a:ext cx="1113536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LA DECLINAZIONE DEI LIVELLI DIPADRONANZA</a:t>
            </a:r>
            <a:br>
              <a:rPr lang="it-IT" b="1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secondo grado grado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465" y="1532115"/>
            <a:ext cx="8356602" cy="494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tangolo 4"/>
          <p:cNvSpPr/>
          <p:nvPr/>
        </p:nvSpPr>
        <p:spPr>
          <a:xfrm>
            <a:off x="391284" y="1806762"/>
            <a:ext cx="2631314" cy="89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latin typeface="Calibri"/>
                <a:ea typeface="SimSun"/>
                <a:cs typeface="Times New Roman"/>
              </a:rPr>
              <a:t>ASSE STORICO-SOCALE</a:t>
            </a:r>
            <a:endParaRPr lang="it-IT" sz="1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b="1" dirty="0">
                <a:latin typeface="Calibri"/>
                <a:ea typeface="SimSun"/>
                <a:cs typeface="Times New Roman"/>
              </a:rPr>
              <a:t>DISCIPLINA: GEO-STORIA</a:t>
            </a:r>
            <a:endParaRPr lang="it-IT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Nastro perforato 1">
            <a:extLst>
              <a:ext uri="{FF2B5EF4-FFF2-40B4-BE49-F238E27FC236}">
                <a16:creationId xmlns:a16="http://schemas.microsoft.com/office/drawing/2014/main" id="{A71A7517-3509-7610-4339-7DCE00C214D0}"/>
              </a:ext>
            </a:extLst>
          </p:cNvPr>
          <p:cNvSpPr/>
          <p:nvPr/>
        </p:nvSpPr>
        <p:spPr>
          <a:xfrm rot="20188311">
            <a:off x="259283" y="4478571"/>
            <a:ext cx="3149600" cy="1524000"/>
          </a:xfrm>
          <a:prstGeom prst="flowChartPunchedTap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UN ESEMPIO: LICEI </a:t>
            </a:r>
          </a:p>
        </p:txBody>
      </p:sp>
    </p:spTree>
    <p:extLst>
      <p:ext uri="{BB962C8B-B14F-4D97-AF65-F5344CB8AC3E}">
        <p14:creationId xmlns:p14="http://schemas.microsoft.com/office/powerpoint/2010/main" val="1674454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1D8F5AA-C13C-6162-3671-C25159CC6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0" y="528314"/>
            <a:ext cx="1113536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LA DECLINAZIONE DEI LIVELLI DIPADRONANZA</a:t>
            </a:r>
            <a:br>
              <a:rPr lang="it-IT" b="1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Scuola secondaria di secondo grado grado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"/>
          <a:stretch/>
        </p:blipFill>
        <p:spPr bwMode="auto">
          <a:xfrm>
            <a:off x="1972733" y="1727199"/>
            <a:ext cx="9739388" cy="505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stro perforato 1">
            <a:extLst>
              <a:ext uri="{FF2B5EF4-FFF2-40B4-BE49-F238E27FC236}">
                <a16:creationId xmlns:a16="http://schemas.microsoft.com/office/drawing/2014/main" id="{A71A7517-3509-7610-4339-7DCE00C214D0}"/>
              </a:ext>
            </a:extLst>
          </p:cNvPr>
          <p:cNvSpPr/>
          <p:nvPr/>
        </p:nvSpPr>
        <p:spPr>
          <a:xfrm rot="20392631">
            <a:off x="136947" y="4452588"/>
            <a:ext cx="3149600" cy="1524000"/>
          </a:xfrm>
          <a:prstGeom prst="flowChartPunchedTap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UN ESEMPIO:</a:t>
            </a:r>
          </a:p>
          <a:p>
            <a:pPr algn="ctr"/>
            <a:r>
              <a:rPr lang="it-IT" b="1" dirty="0">
                <a:solidFill>
                  <a:srgbClr val="002060"/>
                </a:solidFill>
              </a:rPr>
              <a:t>ISTITUTI TECNICI </a:t>
            </a:r>
          </a:p>
        </p:txBody>
      </p:sp>
    </p:spTree>
    <p:extLst>
      <p:ext uri="{BB962C8B-B14F-4D97-AF65-F5344CB8AC3E}">
        <p14:creationId xmlns:p14="http://schemas.microsoft.com/office/powerpoint/2010/main" val="2908783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9CA56B-274E-A97D-5FAF-8B9D21F0A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135" y="397061"/>
            <a:ext cx="1005840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UN PERCORSO IN FIERI</a:t>
            </a:r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535603453"/>
              </p:ext>
            </p:extLst>
          </p:nvPr>
        </p:nvGraphicFramePr>
        <p:xfrm>
          <a:off x="1701801" y="592666"/>
          <a:ext cx="9000066" cy="5892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4252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938062-FB92-2C5B-90DF-4089C6130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33" y="515594"/>
            <a:ext cx="10058400" cy="13716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2060"/>
                </a:solidFill>
              </a:rPr>
              <a:t>REPERIBILITÀ MATERIALI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1451D08-E586-CE9B-2439-3B8BE6B9B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976120"/>
            <a:ext cx="10888134" cy="38496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400" dirty="0"/>
              <a:t>I materiali della </a:t>
            </a:r>
            <a:r>
              <a:rPr lang="it-IT" sz="2400" dirty="0" err="1"/>
              <a:t>ricercazione</a:t>
            </a:r>
            <a:r>
              <a:rPr lang="it-IT" sz="2400" dirty="0"/>
              <a:t> sono reperibili sul sito del liceo Crespi all’indirizzo</a:t>
            </a:r>
          </a:p>
          <a:p>
            <a:pPr marL="0" indent="0" algn="ctr">
              <a:buNone/>
            </a:pPr>
            <a:endParaRPr lang="it-IT" sz="2400" dirty="0"/>
          </a:p>
          <a:p>
            <a:pPr marL="0" indent="0" algn="ctr">
              <a:buNone/>
            </a:pPr>
            <a:r>
              <a:rPr lang="it-IT" sz="2400" b="1" dirty="0"/>
              <a:t>https://www.liceocrespi.edu.it/polo-regionale-valutazione-e-a-s-l-esami-di-stato/</a:t>
            </a:r>
          </a:p>
          <a:p>
            <a:pPr marL="0" indent="0" algn="ctr">
              <a:buNone/>
            </a:pPr>
            <a:endParaRPr lang="it-IT" sz="2400" dirty="0"/>
          </a:p>
          <a:p>
            <a:pPr marL="0" indent="0" algn="ctr">
              <a:buNone/>
            </a:pPr>
            <a:endParaRPr lang="it-IT" sz="2400" dirty="0"/>
          </a:p>
          <a:p>
            <a:pPr marL="0" indent="0" algn="ctr">
              <a:buNone/>
            </a:pPr>
            <a:endParaRPr lang="it-IT" sz="2400" dirty="0"/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612796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1">
            <a:extLst>
              <a:ext uri="{FF2B5EF4-FFF2-40B4-BE49-F238E27FC236}">
                <a16:creationId xmlns:a16="http://schemas.microsoft.com/office/drawing/2014/main" id="{EF5B3407-20FD-0155-AA27-B9014671D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340" y="4672929"/>
            <a:ext cx="8176417" cy="100806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360" cap="sq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5843" name="AutoShape 2">
            <a:extLst>
              <a:ext uri="{FF2B5EF4-FFF2-40B4-BE49-F238E27FC236}">
                <a16:creationId xmlns:a16="http://schemas.microsoft.com/office/drawing/2014/main" id="{754702BD-D7A1-4CD8-3D88-FDB90F72E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340" y="3092616"/>
            <a:ext cx="8139112" cy="1287981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360" cap="sq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5844" name="AutoShape 3">
            <a:extLst>
              <a:ext uri="{FF2B5EF4-FFF2-40B4-BE49-F238E27FC236}">
                <a16:creationId xmlns:a16="http://schemas.microsoft.com/office/drawing/2014/main" id="{7B7C2D44-3F7C-B7DA-9ADA-F7720836F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341" y="1985744"/>
            <a:ext cx="8139112" cy="8636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360" cap="sq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5845" name="Rectangle 4">
            <a:extLst>
              <a:ext uri="{FF2B5EF4-FFF2-40B4-BE49-F238E27FC236}">
                <a16:creationId xmlns:a16="http://schemas.microsoft.com/office/drawing/2014/main" id="{2A170EF5-5673-5E0B-7B2D-78FD736A05E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57048" y="169863"/>
            <a:ext cx="10303992" cy="1527175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dirty="0">
                <a:solidFill>
                  <a:srgbClr val="002060"/>
                </a:solidFill>
              </a:rPr>
              <a:t>I PRODOTTI ATTESI  DALLA RICERCAZIONE</a:t>
            </a:r>
          </a:p>
        </p:txBody>
      </p:sp>
      <p:sp>
        <p:nvSpPr>
          <p:cNvPr id="35846" name="Rectangle 5">
            <a:extLst>
              <a:ext uri="{FF2B5EF4-FFF2-40B4-BE49-F238E27FC236}">
                <a16:creationId xmlns:a16="http://schemas.microsoft.com/office/drawing/2014/main" id="{72846FF9-691C-DDC3-CA85-29A1232A8F5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45486" y="1767487"/>
            <a:ext cx="8842820" cy="41148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it-IT" altLang="it-IT" sz="21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2200" b="1" dirty="0"/>
              <a:t>Definizione di una profilatura in uscita/in ingresso </a:t>
            </a:r>
            <a:endParaRPr lang="it-IT" altLang="it-IT" sz="22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1900" dirty="0"/>
              <a:t>Quadro/mappa delle</a:t>
            </a:r>
            <a:r>
              <a:rPr lang="it-IT" altLang="it-IT" sz="1900" b="1" dirty="0"/>
              <a:t> competenze </a:t>
            </a:r>
            <a:r>
              <a:rPr lang="it-IT" altLang="it-IT" sz="1900" dirty="0"/>
              <a:t>chiave da conseguire</a:t>
            </a:r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it-IT" altLang="it-IT" sz="21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it-IT" altLang="it-IT" sz="10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2200" b="1" dirty="0"/>
              <a:t>Descrizione dei  livelli di padronanza </a:t>
            </a:r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1900" dirty="0"/>
              <a:t>per ogni </a:t>
            </a:r>
            <a:r>
              <a:rPr lang="it-IT" altLang="it-IT" sz="1900" b="1" dirty="0"/>
              <a:t>competenza</a:t>
            </a:r>
            <a:r>
              <a:rPr lang="it-IT" altLang="it-IT" sz="1900" dirty="0"/>
              <a:t> chiave, </a:t>
            </a:r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1900" dirty="0"/>
              <a:t>declinati  coerentemente con la specificità di ciascun grado/indirizzo</a:t>
            </a:r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it-IT" altLang="it-IT" sz="24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it-IT" altLang="it-IT" sz="900" dirty="0"/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2200" b="1" dirty="0"/>
              <a:t>Format provinciale di certificazione delle competenze </a:t>
            </a:r>
          </a:p>
          <a:p>
            <a:pPr marL="0" indent="0" algn="ctr">
              <a:lnSpc>
                <a:spcPct val="90000"/>
              </a:lnSpc>
              <a:spcBef>
                <a:spcPts val="525"/>
              </a:spcBef>
              <a:buClrTx/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it-IT" altLang="it-IT" sz="1900" dirty="0"/>
              <a:t>al termine della scuola secondaria di I grado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B163B97-2928-29FD-9D70-F012B05287D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70560" y="1905001"/>
            <a:ext cx="10952480" cy="3876039"/>
          </a:xfrm>
        </p:spPr>
        <p:txBody>
          <a:bodyPr>
            <a:normAutofit/>
          </a:bodyPr>
          <a:lstStyle/>
          <a:p>
            <a:pPr indent="-323850" algn="ctr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800" b="1" i="1" dirty="0">
                <a:solidFill>
                  <a:srgbClr val="002060"/>
                </a:solidFill>
              </a:rPr>
              <a:t>Quali vantaggi possono derivare, ai fini di un </a:t>
            </a:r>
            <a:r>
              <a:rPr lang="it-IT" altLang="it-IT" sz="1800" b="1" i="1" u="sng" dirty="0">
                <a:solidFill>
                  <a:srgbClr val="002060"/>
                </a:solidFill>
              </a:rPr>
              <a:t>efficace orientamento</a:t>
            </a:r>
            <a:r>
              <a:rPr lang="it-IT" altLang="it-IT" sz="1800" b="1" i="1" dirty="0">
                <a:solidFill>
                  <a:srgbClr val="002060"/>
                </a:solidFill>
              </a:rPr>
              <a:t>, </a:t>
            </a:r>
          </a:p>
          <a:p>
            <a:pPr indent="-323850" algn="ctr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800" b="1" i="1" dirty="0">
                <a:solidFill>
                  <a:srgbClr val="002060"/>
                </a:solidFill>
              </a:rPr>
              <a:t>da un’accurata  descrizione delle competenze attese e delle performance corrispondenti ?</a:t>
            </a:r>
          </a:p>
          <a:p>
            <a:pPr indent="-323850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1800" i="1" dirty="0"/>
          </a:p>
          <a:p>
            <a:pPr indent="-323850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12432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800" dirty="0">
                <a:cs typeface="Times New Roman" pitchFamily="18" charset="0"/>
              </a:rPr>
              <a:t>Superare l’ </a:t>
            </a:r>
            <a:r>
              <a:rPr lang="it-IT" altLang="it-IT" sz="1800" b="1" dirty="0">
                <a:cs typeface="Times New Roman" pitchFamily="18" charset="0"/>
              </a:rPr>
              <a:t>«opacità» </a:t>
            </a:r>
            <a:r>
              <a:rPr lang="it-IT" altLang="it-IT" sz="1800" dirty="0">
                <a:cs typeface="Times New Roman" pitchFamily="18" charset="0"/>
              </a:rPr>
              <a:t>del voto 			→  	</a:t>
            </a:r>
            <a:r>
              <a:rPr lang="it-IT" altLang="it-IT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“trasparenza”</a:t>
            </a:r>
            <a:r>
              <a:rPr lang="it-IT" altLang="it-IT" sz="1800" dirty="0">
                <a:cs typeface="Times New Roman" pitchFamily="18" charset="0"/>
              </a:rPr>
              <a:t> dei </a:t>
            </a:r>
            <a:r>
              <a:rPr lang="it-IT" altLang="it-IT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descrittori di livello </a:t>
            </a:r>
            <a:r>
              <a:rPr lang="it-IT" altLang="it-IT" sz="1800" dirty="0">
                <a:cs typeface="Times New Roman" pitchFamily="18" charset="0"/>
              </a:rPr>
              <a:t>												                                 </a:t>
            </a:r>
            <a:r>
              <a:rPr lang="it-IT" altLang="it-IT" sz="18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</a:t>
            </a:r>
            <a:r>
              <a:rPr lang="it-IT" altLang="it-IT" sz="1800" dirty="0">
                <a:solidFill>
                  <a:prstClr val="black"/>
                </a:solidFill>
                <a:cs typeface="Times New Roman" pitchFamily="18" charset="0"/>
              </a:rPr>
              <a:t>dai livelli-</a:t>
            </a:r>
            <a:r>
              <a:rPr lang="it-IT" altLang="it-IT" sz="1800" dirty="0">
                <a:cs typeface="Times New Roman" pitchFamily="18" charset="0"/>
              </a:rPr>
              <a:t>soglia alla piena  padronanza) </a:t>
            </a:r>
          </a:p>
          <a:p>
            <a:pPr indent="-323850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1800" dirty="0">
              <a:cs typeface="Times New Roman" pitchFamily="18" charset="0"/>
            </a:endParaRPr>
          </a:p>
          <a:p>
            <a:pPr indent="-323850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12432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800" dirty="0">
                <a:cs typeface="Times New Roman" pitchFamily="18" charset="0"/>
              </a:rPr>
              <a:t>		 </a:t>
            </a:r>
            <a:r>
              <a:rPr lang="it-IT" altLang="it-IT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c</a:t>
            </a:r>
            <a:r>
              <a:rPr lang="it-IT" altLang="it-IT" sz="1800" dirty="0">
                <a:cs typeface="Times New Roman" pitchFamily="18" charset="0"/>
              </a:rPr>
              <a:t>ompiti  indifferenziati 				→      </a:t>
            </a:r>
            <a:r>
              <a:rPr lang="it-IT" altLang="it-IT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scomposizione in dimensioni della disciplina</a:t>
            </a:r>
          </a:p>
          <a:p>
            <a:pPr indent="-323850"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12432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800" dirty="0">
                <a:cs typeface="Times New Roman" pitchFamily="18" charset="0"/>
              </a:rPr>
              <a:t>			prestazioni sintetiche 	           			</a:t>
            </a:r>
            <a:r>
              <a:rPr lang="it-IT" altLang="it-IT" sz="1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descrizione in termini operativi</a:t>
            </a:r>
            <a:r>
              <a:rPr lang="it-IT" altLang="it-IT" sz="1800" b="1" dirty="0">
                <a:cs typeface="Times New Roman" pitchFamily="18" charset="0"/>
              </a:rPr>
              <a:t> 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98E3E706-34FB-C02D-9105-DD94F45ED587}"/>
              </a:ext>
            </a:extLst>
          </p:cNvPr>
          <p:cNvSpPr txBox="1">
            <a:spLocks/>
          </p:cNvSpPr>
          <p:nvPr/>
        </p:nvSpPr>
        <p:spPr>
          <a:xfrm>
            <a:off x="518159" y="347982"/>
            <a:ext cx="11352107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it-IT" dirty="0">
                <a:solidFill>
                  <a:srgbClr val="002060"/>
                </a:solidFill>
              </a:rPr>
              <a:t>IL FOCUS SULLE COMPETENZE: QUALE VALORE AGGIUNTO ?</a:t>
            </a:r>
          </a:p>
        </p:txBody>
      </p:sp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F6AC2B20-9988-7D82-B660-980C8F33843E}"/>
              </a:ext>
            </a:extLst>
          </p:cNvPr>
          <p:cNvSpPr/>
          <p:nvPr/>
        </p:nvSpPr>
        <p:spPr>
          <a:xfrm rot="5400000">
            <a:off x="1945640" y="3627120"/>
            <a:ext cx="782320" cy="822960"/>
          </a:xfrm>
          <a:prstGeom prst="stripedRightArrow">
            <a:avLst/>
          </a:prstGeom>
          <a:solidFill>
            <a:srgbClr val="0020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F61C41-2734-CE53-2BE8-E2B3E9733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" y="609600"/>
            <a:ext cx="11155680" cy="5811520"/>
          </a:xfrm>
        </p:spPr>
        <p:txBody>
          <a:bodyPr>
            <a:normAutofit/>
          </a:bodyPr>
          <a:lstStyle/>
          <a:p>
            <a:pPr indent="-334963" algn="ctr">
              <a:spcBef>
                <a:spcPts val="450"/>
              </a:spcBef>
              <a:buClrTx/>
              <a:buSzPct val="70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La definizione di un “profilo della competenza” condiviso tra diversi livelli scolari</a:t>
            </a: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indent="-334963" algn="ctr">
              <a:spcBef>
                <a:spcPts val="450"/>
              </a:spcBef>
              <a:buClrTx/>
              <a:buSzPct val="70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indent="-334963" algn="ctr">
              <a:spcBef>
                <a:spcPts val="450"/>
              </a:spcBef>
              <a:buClrTx/>
              <a:buSzPct val="70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it-IT" altLang="it-IT" sz="22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costante nelle competenze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	</a:t>
            </a:r>
          </a:p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variabile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it-IT" altLang="it-IT" sz="22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rispetto ai contenuti 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significativi che progressivamente si selezionano nello sviluppo del percorso formativo </a:t>
            </a:r>
          </a:p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consente di </a:t>
            </a:r>
          </a:p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271463" indent="-271463">
              <a:spcBef>
                <a:spcPts val="450"/>
              </a:spcBef>
              <a:buClr>
                <a:srgbClr val="002060"/>
              </a:buClr>
              <a:buSzPct val="70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formulare giudizi di valutazione confrontabili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non per il tipo di prestazione (che cambia, cambiando contenuto di conoscenza), ma per le competenze (e le abilità) a cui sono riferiti </a:t>
            </a:r>
          </a:p>
          <a:p>
            <a:pPr marL="271463" indent="-271463">
              <a:spcBef>
                <a:spcPts val="450"/>
              </a:spcBef>
              <a:buClr>
                <a:srgbClr val="002060"/>
              </a:buClr>
              <a:buSzPct val="70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rispondere  all’esigenza di trasparenza e confrontabilità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di voti scolastici,  titoli di studio e certificazioni (sia a livello locale, sia nel contesto nazionale e internazionale)</a:t>
            </a:r>
          </a:p>
          <a:p>
            <a:pPr marL="271463" indent="-271463">
              <a:spcBef>
                <a:spcPts val="450"/>
              </a:spcBef>
              <a:buClr>
                <a:srgbClr val="002060"/>
              </a:buClr>
              <a:buSzPct val="70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arginare il rischio  di autoreferenzialità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proprio  della valutazione interna </a:t>
            </a:r>
          </a:p>
          <a:p>
            <a:pPr marL="190817" indent="-342900">
              <a:spcBef>
                <a:spcPts val="450"/>
              </a:spcBef>
              <a:buClr>
                <a:srgbClr val="002060"/>
              </a:buClr>
              <a:buSzPct val="70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2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34963" indent="-327025">
              <a:lnSpc>
                <a:spcPct val="80000"/>
              </a:lnSpc>
              <a:spcBef>
                <a:spcPts val="425"/>
              </a:spcBef>
              <a:buClr>
                <a:srgbClr val="CCCC99"/>
              </a:buClr>
              <a:buSzPct val="70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dirty="0">
              <a:solidFill>
                <a:srgbClr val="00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5765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F61C41-2734-CE53-2BE8-E2B3E9733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" y="609600"/>
            <a:ext cx="11155680" cy="581152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Una maggiore trasparenza è importante perché:</a:t>
            </a:r>
          </a:p>
          <a:p>
            <a:pPr marL="0" indent="0" algn="ctr">
              <a:spcBef>
                <a:spcPts val="450"/>
              </a:spcBef>
              <a:buClr>
                <a:srgbClr val="002060"/>
              </a:buClr>
              <a:buSzPct val="7000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42900" lvl="1" indent="-34290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469900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è un </a:t>
            </a: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presupposto per trasferire e accumulare titoli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:</a:t>
            </a:r>
          </a:p>
          <a:p>
            <a:pPr marL="627063" lvl="1" indent="-17780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Font typeface="Courier New" panose="02070309020205020404" pitchFamily="49" charset="0"/>
              <a:buChar char="o"/>
              <a:tabLst>
                <a:tab pos="469900" algn="l"/>
                <a:tab pos="627063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la mobilità  di forza lavoro, conseguente all'apertura dei confini, richiede che sia possibile comparare e riconoscere 	i titoli acquisiti in Paesi diversi ;</a:t>
            </a:r>
          </a:p>
          <a:p>
            <a:pPr marL="627063" lvl="1" indent="-17780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Font typeface="Courier New" panose="02070309020205020404" pitchFamily="49" charset="0"/>
              <a:buChar char="o"/>
              <a:tabLst>
                <a:tab pos="469900" algn="l"/>
                <a:tab pos="627063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l'apprendimento permanente richiede che i singoli possano combinare titoli acquisiti in situazioni, regimi e Paesi diversi, e servirsene; </a:t>
            </a:r>
          </a:p>
          <a:p>
            <a:pPr marL="449263" lvl="1" indent="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None/>
              <a:tabLst>
                <a:tab pos="469900" algn="l"/>
                <a:tab pos="627063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449263" lvl="1" indent="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None/>
              <a:tabLst>
                <a:tab pos="469900" algn="l"/>
                <a:tab pos="627063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42900" lvl="1" indent="-34290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469900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permette a chi dispensa istruzione e formazione di comparare propri profili e contenuti a quelli di altri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creando così un presupposto importante per garantire la qualità dell’istruzione e della formazione;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ts val="45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Ø"/>
              <a:tabLst>
                <a:tab pos="342900" algn="l"/>
                <a:tab pos="447675" algn="l"/>
                <a:tab pos="469900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  <a:tab pos="8977313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migliora la capacità dei segmento formativo successivo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/ mondo del lavoro </a:t>
            </a:r>
            <a:r>
              <a:rPr lang="it-IT" altLang="it-IT" sz="22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di giudicare profilo, contenuto e pertinenza dei titoli </a:t>
            </a:r>
            <a:r>
              <a:rPr lang="it-IT" altLang="it-IT" sz="22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offerti</a:t>
            </a:r>
            <a:endParaRPr lang="it-IT" altLang="it-IT" dirty="0">
              <a:solidFill>
                <a:srgbClr val="000000"/>
              </a:solidFill>
            </a:endParaRPr>
          </a:p>
          <a:p>
            <a:pPr marL="334963" indent="-327025">
              <a:lnSpc>
                <a:spcPct val="80000"/>
              </a:lnSpc>
              <a:spcBef>
                <a:spcPts val="425"/>
              </a:spcBef>
              <a:buClr>
                <a:srgbClr val="CCCC99"/>
              </a:buClr>
              <a:buSzPct val="70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dirty="0">
              <a:solidFill>
                <a:srgbClr val="00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9549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5E34DDB-60A3-7BFB-32DE-A10DB8767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120" y="843280"/>
            <a:ext cx="10312400" cy="48656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Dal </a:t>
            </a: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punto di vista dell’utenza  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(famiglie /studenti ) </a:t>
            </a:r>
          </a:p>
          <a:p>
            <a:pPr marL="0" indent="0" algn="ctr">
              <a:buNone/>
            </a:pPr>
            <a:r>
              <a:rPr lang="it-IT" alt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poter disporre di risultati   di apprendimento esplicitati in termini  di profili di competenze in uscita/ in ingresso 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consente </a:t>
            </a:r>
          </a:p>
          <a:p>
            <a:pPr marL="0" indent="0" algn="ctr">
              <a:buNone/>
            </a:pPr>
            <a:endParaRPr lang="it-IT" sz="20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di avere maggiore contezza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da un lato,  del «patrimonio formativo» (conoscenze, abilità, competenze, attitudini) </a:t>
            </a: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effettivamente maturato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dagli studenti al termini di un segmento formativo e dall’altro,   del background  </a:t>
            </a: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presupposto come acquisito 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dal segmento formativo successivo </a:t>
            </a:r>
          </a:p>
          <a:p>
            <a:pPr marL="0" indent="0" algn="ctr">
              <a:buNone/>
            </a:pP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e, conseguentemente,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di operare in modo più informato e consapevole </a:t>
            </a: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la scelta della scuola secondaria di II grado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così da creare le pre-condizioni per il  </a:t>
            </a: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successo formativo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3190383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3" y="583328"/>
            <a:ext cx="100584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UN PUNTO DI ATTENZIONE: </a:t>
            </a:r>
            <a:br>
              <a:rPr lang="it-IT" dirty="0">
                <a:solidFill>
                  <a:srgbClr val="002060"/>
                </a:solidFill>
              </a:rPr>
            </a:br>
            <a:r>
              <a:rPr lang="it-IT" dirty="0">
                <a:solidFill>
                  <a:srgbClr val="002060"/>
                </a:solidFill>
              </a:rPr>
              <a:t>il rapporto voto/ livello di competenza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0024651"/>
              </p:ext>
            </p:extLst>
          </p:nvPr>
        </p:nvGraphicFramePr>
        <p:xfrm>
          <a:off x="1126066" y="1485372"/>
          <a:ext cx="10058400" cy="3849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855133" y="5184793"/>
            <a:ext cx="3928534" cy="38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336666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>
              <a:buClrTx/>
              <a:buFontTx/>
              <a:buNone/>
            </a:pPr>
            <a:endParaRPr lang="it-IT" altLang="it-IT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</a:pP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Valutazione</a:t>
            </a:r>
            <a:r>
              <a:rPr lang="it-IT" altLang="it-IT" dirty="0">
                <a:solidFill>
                  <a:srgbClr val="000000"/>
                </a:solidFill>
              </a:rPr>
              <a:t> in termini </a:t>
            </a: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quantitativi</a:t>
            </a:r>
            <a:r>
              <a:rPr lang="it-IT" altLang="it-IT" dirty="0">
                <a:solidFill>
                  <a:srgbClr val="000000"/>
                </a:solidFill>
              </a:rPr>
              <a:t>, tramite </a:t>
            </a: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votazioni numerica</a:t>
            </a:r>
          </a:p>
          <a:p>
            <a:pPr algn="ctr">
              <a:buClrTx/>
              <a:buFontTx/>
              <a:buNone/>
            </a:pP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CONOSCENZE</a:t>
            </a:r>
          </a:p>
        </p:txBody>
      </p:sp>
      <p:sp>
        <p:nvSpPr>
          <p:cNvPr id="7" name="Rettangolo 6"/>
          <p:cNvSpPr/>
          <p:nvPr/>
        </p:nvSpPr>
        <p:spPr>
          <a:xfrm>
            <a:off x="7137400" y="4498739"/>
            <a:ext cx="4428067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</a:pP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Accertamento di presenza e di livello    </a:t>
            </a:r>
          </a:p>
          <a:p>
            <a:pPr algn="ctr">
              <a:spcBef>
                <a:spcPts val="1125"/>
              </a:spcBef>
            </a:pPr>
            <a:r>
              <a:rPr lang="it-IT" altLang="it-IT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Descrizione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 in termini </a:t>
            </a: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pitchFamily="34" charset="-122"/>
                <a:cs typeface="Arial" panose="020B0604020202020204" pitchFamily="34" charset="0"/>
              </a:rPr>
              <a:t>qualitativi</a:t>
            </a:r>
            <a:r>
              <a:rPr lang="it-IT" altLang="it-IT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pitchFamily="34" charset="-122"/>
                <a:cs typeface="Arial" panose="020B0604020202020204" pitchFamily="34" charset="0"/>
              </a:rPr>
              <a:t>livello di padronanza</a:t>
            </a:r>
          </a:p>
          <a:p>
            <a:pPr algn="ctr">
              <a:spcBef>
                <a:spcPts val="1125"/>
              </a:spcBef>
            </a:pPr>
            <a:r>
              <a:rPr lang="it-IT" altLang="it-IT" b="1" dirty="0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pitchFamily="34" charset="-122"/>
              </a:rPr>
              <a:t>COMPETENZE</a:t>
            </a:r>
          </a:p>
          <a:p>
            <a:pPr algn="ctr">
              <a:spcBef>
                <a:spcPts val="1125"/>
              </a:spcBef>
            </a:pPr>
            <a:endParaRPr lang="it-IT" altLang="it-IT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4117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E05782-60F2-84E4-C5DA-343BEB9C7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40" y="390736"/>
            <a:ext cx="10058400" cy="1371600"/>
          </a:xfrm>
        </p:spPr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I TAVOLI DI LAVORO</a:t>
            </a:r>
          </a:p>
        </p:txBody>
      </p:sp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B4AEF8F3-39E1-751F-70DF-5A2715B9DC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096716"/>
              </p:ext>
            </p:extLst>
          </p:nvPr>
        </p:nvGraphicFramePr>
        <p:xfrm>
          <a:off x="5091430" y="1770352"/>
          <a:ext cx="6197600" cy="4152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14474696-524C-BB98-8B2A-1FDBA71638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3982244"/>
              </p:ext>
            </p:extLst>
          </p:nvPr>
        </p:nvGraphicFramePr>
        <p:xfrm>
          <a:off x="713740" y="1753869"/>
          <a:ext cx="6197600" cy="4329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Freccia circolare 17">
            <a:extLst>
              <a:ext uri="{FF2B5EF4-FFF2-40B4-BE49-F238E27FC236}">
                <a16:creationId xmlns:a16="http://schemas.microsoft.com/office/drawing/2014/main" id="{9B9D3144-3396-CC17-B4E9-A23377155C8C}"/>
              </a:ext>
            </a:extLst>
          </p:cNvPr>
          <p:cNvSpPr/>
          <p:nvPr/>
        </p:nvSpPr>
        <p:spPr>
          <a:xfrm>
            <a:off x="4283710" y="968205"/>
            <a:ext cx="3624580" cy="2417206"/>
          </a:xfrm>
          <a:prstGeom prst="circularArrow">
            <a:avLst>
              <a:gd name="adj1" fmla="val 10204"/>
              <a:gd name="adj2" fmla="val 1142319"/>
              <a:gd name="adj3" fmla="val 20371428"/>
              <a:gd name="adj4" fmla="val 10800000"/>
              <a:gd name="adj5" fmla="val 12500"/>
            </a:avLst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9" name="Freccia circolare 18">
            <a:extLst>
              <a:ext uri="{FF2B5EF4-FFF2-40B4-BE49-F238E27FC236}">
                <a16:creationId xmlns:a16="http://schemas.microsoft.com/office/drawing/2014/main" id="{8893A68A-401D-77CF-6E85-24B3F72CA240}"/>
              </a:ext>
            </a:extLst>
          </p:cNvPr>
          <p:cNvSpPr/>
          <p:nvPr/>
        </p:nvSpPr>
        <p:spPr>
          <a:xfrm rot="10800000">
            <a:off x="4565650" y="4006480"/>
            <a:ext cx="3624580" cy="2417206"/>
          </a:xfrm>
          <a:prstGeom prst="circularArrow">
            <a:avLst>
              <a:gd name="adj1" fmla="val 10204"/>
              <a:gd name="adj2" fmla="val 1142319"/>
              <a:gd name="adj3" fmla="val 20371428"/>
              <a:gd name="adj4" fmla="val 10800000"/>
              <a:gd name="adj5" fmla="val 125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Callout: freccia a destra 21">
            <a:extLst>
              <a:ext uri="{FF2B5EF4-FFF2-40B4-BE49-F238E27FC236}">
                <a16:creationId xmlns:a16="http://schemas.microsoft.com/office/drawing/2014/main" id="{4D9CA8B4-214A-4EB3-6518-92FFBDB0E3E8}"/>
              </a:ext>
            </a:extLst>
          </p:cNvPr>
          <p:cNvSpPr/>
          <p:nvPr/>
        </p:nvSpPr>
        <p:spPr>
          <a:xfrm>
            <a:off x="700405" y="2450744"/>
            <a:ext cx="1460500" cy="2764339"/>
          </a:xfrm>
          <a:prstGeom prst="rightArrowCallou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800" dirty="0">
              <a:solidFill>
                <a:schemeClr val="tx1"/>
              </a:solidFill>
            </a:endParaRPr>
          </a:p>
        </p:txBody>
      </p:sp>
      <p:sp>
        <p:nvSpPr>
          <p:cNvPr id="23" name="Callout: freccia a sinistra 22">
            <a:extLst>
              <a:ext uri="{FF2B5EF4-FFF2-40B4-BE49-F238E27FC236}">
                <a16:creationId xmlns:a16="http://schemas.microsoft.com/office/drawing/2014/main" id="{A9C69AD0-3798-E40E-8A8A-04438D5991B7}"/>
              </a:ext>
            </a:extLst>
          </p:cNvPr>
          <p:cNvSpPr/>
          <p:nvPr/>
        </p:nvSpPr>
        <p:spPr>
          <a:xfrm>
            <a:off x="10213340" y="2464344"/>
            <a:ext cx="1463040" cy="2764339"/>
          </a:xfrm>
          <a:prstGeom prst="leftArrowCallou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4C74E2E-3CD5-703E-9DBD-43DD7AB56AC8}"/>
              </a:ext>
            </a:extLst>
          </p:cNvPr>
          <p:cNvSpPr txBox="1"/>
          <p:nvPr/>
        </p:nvSpPr>
        <p:spPr>
          <a:xfrm>
            <a:off x="630912" y="2464344"/>
            <a:ext cx="923330" cy="27643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50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prstClr val="black"/>
                </a:solidFill>
                <a:latin typeface="Sagona Book" panose="02020404030301010803"/>
              </a:rPr>
              <a:t>d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ocenti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in rappresentanza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delle istituzioni scolastiche provinciali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3BD3F00-C42F-9F3A-B498-48A6633AA5F9}"/>
              </a:ext>
            </a:extLst>
          </p:cNvPr>
          <p:cNvSpPr txBox="1"/>
          <p:nvPr/>
        </p:nvSpPr>
        <p:spPr>
          <a:xfrm rot="10800000">
            <a:off x="10838815" y="2450743"/>
            <a:ext cx="923330" cy="2764339"/>
          </a:xfrm>
          <a:prstGeom prst="rect">
            <a:avLst/>
          </a:prstGeom>
          <a:noFill/>
          <a:effectLst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prstClr val="black"/>
                </a:solidFill>
                <a:latin typeface="Sagona Book" panose="02020404030301010803"/>
              </a:rPr>
              <a:t>100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prstClr val="black"/>
                </a:solidFill>
                <a:latin typeface="Sagona Book" panose="02020404030301010803"/>
              </a:rPr>
              <a:t>d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ocenti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in rappresentanza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delle istituzioni scolastiche provinciali</a:t>
            </a:r>
          </a:p>
        </p:txBody>
      </p:sp>
    </p:spTree>
    <p:extLst>
      <p:ext uri="{BB962C8B-B14F-4D97-AF65-F5344CB8AC3E}">
        <p14:creationId xmlns:p14="http://schemas.microsoft.com/office/powerpoint/2010/main" val="17533463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avon">
      <a:majorFont>
        <a:latin typeface="Sagona Extra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Sagona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5887_TF78829772.potx" id="{76758802-F7C9-4C2D-953E-27DC9E030E11}" vid="{0C3814F7-6379-46BB-A1F5-D4F36501C3F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2713E1-6312-427E-BFCB-C5A5DA30137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F3B215-496E-4790-A364-7C1C46DEC771}">
  <ds:schemaRefs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71af3243-3dd4-4a8d-8c0d-dd76da1f02a5"/>
    <ds:schemaRef ds:uri="http://schemas.openxmlformats.org/package/2006/metadata/core-properties"/>
    <ds:schemaRef ds:uri="16c05727-aa75-4e4a-9b5f-8a80a1165891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0DB95DD-0319-4EE5-8C5C-9CEDF75E02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{D86808B8-D414-4B71-A556-F004A79330E2}tf78829772_win32</Template>
  <TotalTime>721</TotalTime>
  <Words>2509</Words>
  <Application>Microsoft Office PowerPoint</Application>
  <PresentationFormat>Widescreen</PresentationFormat>
  <Paragraphs>351</Paragraphs>
  <Slides>27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6" baseType="lpstr">
      <vt:lpstr>Arial</vt:lpstr>
      <vt:lpstr>Calibri</vt:lpstr>
      <vt:lpstr>Courier New</vt:lpstr>
      <vt:lpstr>Garamond</vt:lpstr>
      <vt:lpstr>Sagona Book</vt:lpstr>
      <vt:lpstr>Sagona ExtraLight</vt:lpstr>
      <vt:lpstr>Times New Roman</vt:lpstr>
      <vt:lpstr>Wingdings</vt:lpstr>
      <vt:lpstr>SavonVTI</vt:lpstr>
      <vt:lpstr>Le profilature di competenza</vt:lpstr>
      <vt:lpstr>LA RICERCAZIONE:  FINALITA’</vt:lpstr>
      <vt:lpstr>I PRODOTTI ATTESI  DALLA RICERCAZIONE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UN PUNTO DI ATTENZIONE:  il rapporto voto/ livello di competenza</vt:lpstr>
      <vt:lpstr>I TAVOLI DI LAVORO</vt:lpstr>
      <vt:lpstr>LE FASI OPERATIVE</vt:lpstr>
      <vt:lpstr>LA MAPPA DELLE COMPETENZE ATTESE I riferimenti normativi</vt:lpstr>
      <vt:lpstr>Presentazione standard di PowerPoint</vt:lpstr>
      <vt:lpstr>LA MAPPA DELLE COMPETENZE ATTESE Scuola secondaria di primo grado</vt:lpstr>
      <vt:lpstr>LA MAPPA DELLE COMPETENZE ATTESE Scuola secondaria di  secondo grado: LICEI</vt:lpstr>
      <vt:lpstr>Presentazione standard di PowerPoint</vt:lpstr>
      <vt:lpstr>LA MAPPA DELLE COMPETENZE ATTESE Scuola secondaria di  secondo grado –ISTITUTI TECNICI E PROFESSIONALI</vt:lpstr>
      <vt:lpstr>LA DECLINAZIONE DEI LIVELLI DIPADRONANZA Le scelte di fondo </vt:lpstr>
      <vt:lpstr>LA DECLINAZIONE DEI LIVELLI DIPADRONANZA Le scelte di fondo </vt:lpstr>
      <vt:lpstr>LA DECLINAZIONE DEI LIVELLI DIPADRONANZA Le scelte di fondo  </vt:lpstr>
      <vt:lpstr>LA DECLINAZIONE DEI LIVELLI DIPADRONANZA Le scelte di fondo </vt:lpstr>
      <vt:lpstr>LA DECLINAZIONE DEI LIVELLI DI PADRONANZA Il processo  </vt:lpstr>
      <vt:lpstr>LA DECLINAZIONE DEI LIVELLI DIPADRONANZA Il format</vt:lpstr>
      <vt:lpstr>LA DECLINAZIONE DEI LIVELLI DIPADRONANZA Scuola secondaria di primo grado</vt:lpstr>
      <vt:lpstr>LA DECLINAZIONE DEI LIVELLI DIPADRONANZA Scuola secondaria di secondo grado grado</vt:lpstr>
      <vt:lpstr>LA DECLINAZIONE DEI LIVELLI DIPADRONANZA Scuola secondaria di secondo grado grado</vt:lpstr>
      <vt:lpstr>UN PERCORSO IN FIERI</vt:lpstr>
      <vt:lpstr>REPERIBILITÀ MATERIALI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profilature di competenza</dc:title>
  <dc:creator>Nadia Colombo</dc:creator>
  <cp:lastModifiedBy>CARUSO LAURA</cp:lastModifiedBy>
  <cp:revision>35</cp:revision>
  <cp:lastPrinted>2022-10-04T10:11:56Z</cp:lastPrinted>
  <dcterms:created xsi:type="dcterms:W3CDTF">2022-09-30T07:00:02Z</dcterms:created>
  <dcterms:modified xsi:type="dcterms:W3CDTF">2022-10-07T10:35:15Z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